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1" r:id="rId2"/>
    <p:sldId id="280" r:id="rId3"/>
    <p:sldId id="279" r:id="rId4"/>
    <p:sldId id="259" r:id="rId5"/>
    <p:sldId id="260" r:id="rId6"/>
    <p:sldId id="262" r:id="rId7"/>
    <p:sldId id="257" r:id="rId8"/>
    <p:sldId id="281" r:id="rId9"/>
    <p:sldId id="265" r:id="rId10"/>
    <p:sldId id="282" r:id="rId11"/>
    <p:sldId id="284" r:id="rId12"/>
    <p:sldId id="283" r:id="rId13"/>
  </p:sldIdLst>
  <p:sldSz cx="9144000" cy="6858000" type="screen4x3"/>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E09392-9B18-4686-A63B-52C8FE5349E1}" type="datetimeFigureOut">
              <a:rPr lang="ru-RU" smtClean="0"/>
              <a:t>15.03.2019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F07C2E-E7E3-4B90-A977-1FE17282F56D}" type="slidenum">
              <a:rPr lang="ru-RU" smtClean="0"/>
              <a:t>‹#›</a:t>
            </a:fld>
            <a:endParaRPr lang="ru-RU"/>
          </a:p>
        </p:txBody>
      </p:sp>
    </p:spTree>
    <p:extLst>
      <p:ext uri="{BB962C8B-B14F-4D97-AF65-F5344CB8AC3E}">
        <p14:creationId xmlns:p14="http://schemas.microsoft.com/office/powerpoint/2010/main" val="3235382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1F07C2E-E7E3-4B90-A977-1FE17282F56D}" type="slidenum">
              <a:rPr lang="ru-RU" smtClean="0"/>
              <a:t>4</a:t>
            </a:fld>
            <a:endParaRPr lang="ru-RU"/>
          </a:p>
        </p:txBody>
      </p:sp>
    </p:spTree>
    <p:extLst>
      <p:ext uri="{BB962C8B-B14F-4D97-AF65-F5344CB8AC3E}">
        <p14:creationId xmlns:p14="http://schemas.microsoft.com/office/powerpoint/2010/main" val="3382377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1F07C2E-E7E3-4B90-A977-1FE17282F56D}" type="slidenum">
              <a:rPr lang="ru-RU" smtClean="0"/>
              <a:t>7</a:t>
            </a:fld>
            <a:endParaRPr lang="ru-RU"/>
          </a:p>
        </p:txBody>
      </p:sp>
    </p:spTree>
    <p:extLst>
      <p:ext uri="{BB962C8B-B14F-4D97-AF65-F5344CB8AC3E}">
        <p14:creationId xmlns:p14="http://schemas.microsoft.com/office/powerpoint/2010/main" val="2751170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19" name="Нижний колонтитул 18"/>
          <p:cNvSpPr>
            <a:spLocks noGrp="1"/>
          </p:cNvSpPr>
          <p:nvPr>
            <p:ph type="ftr" sz="quarter" idx="11"/>
          </p:nvPr>
        </p:nvSpPr>
        <p:spPr/>
        <p:txBody>
          <a:bodyPr/>
          <a:lstStyle/>
          <a:p>
            <a:endParaRPr lang="kk-KZ"/>
          </a:p>
        </p:txBody>
      </p:sp>
      <p:sp>
        <p:nvSpPr>
          <p:cNvPr id="27" name="Номер слайда 26"/>
          <p:cNvSpPr>
            <a:spLocks noGrp="1"/>
          </p:cNvSpPr>
          <p:nvPr>
            <p:ph type="sldNum" sz="quarter" idx="12"/>
          </p:nvPr>
        </p:nvSpPr>
        <p:spPr/>
        <p:txBody>
          <a:bodyPr/>
          <a:lstStyle/>
          <a:p>
            <a:fld id="{129C11BD-5A24-4237-8E39-87A9A9992828}" type="slidenum">
              <a:rPr lang="kk-KZ" smtClean="0"/>
              <a:pPr/>
              <a:t>‹#›</a:t>
            </a:fld>
            <a:endParaRPr lang="kk-K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29C11BD-5A24-4237-8E39-87A9A9992828}" type="slidenum">
              <a:rPr lang="kk-KZ" smtClean="0"/>
              <a:pPr/>
              <a:t>‹#›</a:t>
            </a:fld>
            <a:endParaRPr lang="kk-K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8" name="Нижний колонтитул 7"/>
          <p:cNvSpPr>
            <a:spLocks noGrp="1"/>
          </p:cNvSpPr>
          <p:nvPr>
            <p:ph type="ftr" sz="quarter" idx="11"/>
          </p:nvPr>
        </p:nvSpPr>
        <p:spPr/>
        <p:txBody>
          <a:bodyPr/>
          <a:lstStyle/>
          <a:p>
            <a:endParaRPr lang="kk-KZ"/>
          </a:p>
        </p:txBody>
      </p:sp>
      <p:sp>
        <p:nvSpPr>
          <p:cNvPr id="9" name="Номер слайда 8"/>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4" name="Нижний колонтитул 3"/>
          <p:cNvSpPr>
            <a:spLocks noGrp="1"/>
          </p:cNvSpPr>
          <p:nvPr>
            <p:ph type="ftr" sz="quarter" idx="11"/>
          </p:nvPr>
        </p:nvSpPr>
        <p:spPr/>
        <p:txBody>
          <a:bodyPr/>
          <a:lstStyle/>
          <a:p>
            <a:endParaRPr lang="kk-KZ"/>
          </a:p>
        </p:txBody>
      </p:sp>
      <p:sp>
        <p:nvSpPr>
          <p:cNvPr id="5" name="Номер слайда 4"/>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3" name="Нижний колонтитул 2"/>
          <p:cNvSpPr>
            <a:spLocks noGrp="1"/>
          </p:cNvSpPr>
          <p:nvPr>
            <p:ph type="ftr" sz="quarter" idx="11"/>
          </p:nvPr>
        </p:nvSpPr>
        <p:spPr/>
        <p:txBody>
          <a:bodyPr/>
          <a:lstStyle/>
          <a:p>
            <a:endParaRPr lang="kk-KZ"/>
          </a:p>
        </p:txBody>
      </p:sp>
      <p:sp>
        <p:nvSpPr>
          <p:cNvPr id="4" name="Номер слайда 3"/>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129C11BD-5A24-4237-8E39-87A9A9992828}" type="slidenum">
              <a:rPr lang="kk-KZ" smtClean="0"/>
              <a:pPr/>
              <a:t>‹#›</a:t>
            </a:fld>
            <a:endParaRPr lang="kk-K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7EA383C-8DA3-4FBF-943A-A5625CA69664}" type="datetimeFigureOut">
              <a:rPr lang="kk-KZ" smtClean="0"/>
              <a:pPr/>
              <a:t>15.03.2019</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a:xfrm>
            <a:off x="8077200" y="6356350"/>
            <a:ext cx="609600" cy="365125"/>
          </a:xfrm>
        </p:spPr>
        <p:txBody>
          <a:bodyPr/>
          <a:lstStyle/>
          <a:p>
            <a:fld id="{129C11BD-5A24-4237-8E39-87A9A9992828}" type="slidenum">
              <a:rPr lang="kk-KZ" smtClean="0"/>
              <a:pPr/>
              <a:t>‹#›</a:t>
            </a:fld>
            <a:endParaRPr lang="kk-KZ"/>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EA383C-8DA3-4FBF-943A-A5625CA69664}" type="datetimeFigureOut">
              <a:rPr lang="kk-KZ" smtClean="0"/>
              <a:pPr/>
              <a:t>15.03.2019</a:t>
            </a:fld>
            <a:endParaRPr lang="kk-KZ"/>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kk-KZ"/>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29C11BD-5A24-4237-8E39-87A9A9992828}" type="slidenum">
              <a:rPr lang="kk-KZ" smtClean="0"/>
              <a:pPr/>
              <a:t>‹#›</a:t>
            </a:fld>
            <a:endParaRPr lang="kk-KZ"/>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2276872"/>
            <a:ext cx="8229600" cy="1143000"/>
          </a:xfrm>
        </p:spPr>
        <p:txBody>
          <a:bodyPr>
            <a:noAutofit/>
          </a:bodyPr>
          <a:lstStyle/>
          <a:p>
            <a:pPr algn="ctr"/>
            <a:r>
              <a:rPr lang="kk-KZ" sz="7200" dirty="0" smtClean="0">
                <a:solidFill>
                  <a:schemeClr val="accent1">
                    <a:lumMod val="75000"/>
                  </a:schemeClr>
                </a:solidFill>
                <a:latin typeface="Times New Roman" panose="02020603050405020304" pitchFamily="18" charset="0"/>
                <a:cs typeface="Times New Roman" panose="02020603050405020304" pitchFamily="18" charset="0"/>
              </a:rPr>
              <a:t>СЫНИ ОЙЛАУ-</a:t>
            </a:r>
            <a:r>
              <a:rPr lang="en-US" sz="7200" dirty="0" smtClean="0">
                <a:solidFill>
                  <a:schemeClr val="accent1">
                    <a:lumMod val="75000"/>
                  </a:schemeClr>
                </a:solidFill>
                <a:latin typeface="Times New Roman" panose="02020603050405020304" pitchFamily="18" charset="0"/>
                <a:cs typeface="Times New Roman" panose="02020603050405020304" pitchFamily="18" charset="0"/>
              </a:rPr>
              <a:t/>
            </a:r>
            <a:br>
              <a:rPr lang="en-US" sz="7200" dirty="0" smtClean="0">
                <a:solidFill>
                  <a:schemeClr val="accent1">
                    <a:lumMod val="75000"/>
                  </a:schemeClr>
                </a:solidFill>
                <a:latin typeface="Times New Roman" panose="02020603050405020304" pitchFamily="18" charset="0"/>
                <a:cs typeface="Times New Roman" panose="02020603050405020304" pitchFamily="18" charset="0"/>
              </a:rPr>
            </a:br>
            <a:r>
              <a:rPr lang="kk-KZ" sz="7200" dirty="0" smtClean="0">
                <a:solidFill>
                  <a:schemeClr val="accent1">
                    <a:lumMod val="75000"/>
                  </a:schemeClr>
                </a:solidFill>
                <a:latin typeface="Times New Roman" panose="02020603050405020304" pitchFamily="18" charset="0"/>
                <a:cs typeface="Times New Roman" panose="02020603050405020304" pitchFamily="18" charset="0"/>
              </a:rPr>
              <a:t>ОЙДЫ ШЫҢДАУ</a:t>
            </a:r>
            <a:endParaRPr lang="kk-KZ" sz="7200"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3" name="Picture 2" descr="http://hr-school.ru/wp-content/uploads/2012/08/greid.png"/>
          <p:cNvPicPr>
            <a:picLocks noChangeAspect="1" noChangeArrowheads="1"/>
          </p:cNvPicPr>
          <p:nvPr/>
        </p:nvPicPr>
        <p:blipFill>
          <a:blip r:embed="rId2">
            <a:extLst>
              <a:ext uri="{28A0092B-C50C-407E-A947-70E740481C1C}">
                <a14:useLocalDpi xmlns:a14="http://schemas.microsoft.com/office/drawing/2010/main" val="0"/>
              </a:ext>
            </a:extLst>
          </a:blip>
          <a:srcRect l="22437" r="22639"/>
          <a:stretch>
            <a:fillRect/>
          </a:stretch>
        </p:blipFill>
        <p:spPr bwMode="auto">
          <a:xfrm>
            <a:off x="1187624" y="3573016"/>
            <a:ext cx="6588000" cy="23479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852936"/>
            <a:ext cx="8229600" cy="1143000"/>
          </a:xfrm>
        </p:spPr>
        <p:txBody>
          <a:bodyPr>
            <a:noAutofit/>
          </a:bodyPr>
          <a:lstStyle/>
          <a:p>
            <a:pPr algn="ctr"/>
            <a:r>
              <a:rPr lang="kk-KZ" sz="7200" dirty="0" smtClean="0"/>
              <a:t>Назарларыңызға рахмет</a:t>
            </a:r>
            <a:endParaRPr lang="ru-RU" sz="72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4149725"/>
            <a:ext cx="4248471" cy="24476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6095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564672"/>
          </a:xfrm>
        </p:spPr>
        <p:txBody>
          <a:bodyPr>
            <a:noAutofit/>
          </a:bodyPr>
          <a:lstStyle/>
          <a:p>
            <a:pPr algn="ctr"/>
            <a:r>
              <a:rPr lang="kk-KZ" sz="2000" dirty="0" smtClean="0">
                <a:latin typeface="Times New Roman" panose="02020603050405020304" pitchFamily="18" charset="0"/>
                <a:cs typeface="Times New Roman" panose="02020603050405020304" pitchFamily="18" charset="0"/>
              </a:rPr>
              <a:t>Пайданылған әдебиеттер:</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r>
              <a:rPr lang="kk-KZ" sz="1600" dirty="0" smtClean="0">
                <a:latin typeface="Times New Roman" panose="02020603050405020304" pitchFamily="18" charset="0"/>
                <a:cs typeface="Times New Roman" panose="02020603050405020304" pitchFamily="18" charset="0"/>
              </a:rPr>
              <a:t>1.Ташенова А. Сын тұрғысынан ойлауды оқу мен жазу арқылы дамыту. Білім- Образование.-2006,</a:t>
            </a:r>
            <a:r>
              <a:rPr lang="ru-RU" sz="1600" dirty="0" smtClean="0">
                <a:latin typeface="Times New Roman" panose="02020603050405020304" pitchFamily="18" charset="0"/>
                <a:cs typeface="Times New Roman" panose="02020603050405020304" pitchFamily="18" charset="0"/>
              </a:rPr>
              <a:t>№2</a:t>
            </a:r>
          </a:p>
          <a:p>
            <a:pPr marL="0" indent="0">
              <a:buNone/>
            </a:pPr>
            <a:r>
              <a:rPr lang="ru-RU" sz="1600" dirty="0" smtClean="0">
                <a:latin typeface="Times New Roman" panose="02020603050405020304" pitchFamily="18" charset="0"/>
                <a:cs typeface="Times New Roman" panose="02020603050405020304" pitchFamily="18" charset="0"/>
              </a:rPr>
              <a:t>2</a:t>
            </a:r>
            <a:r>
              <a:rPr lang="kk-KZ" sz="1600" dirty="0" smtClean="0">
                <a:latin typeface="Times New Roman" panose="02020603050405020304" pitchFamily="18" charset="0"/>
                <a:cs typeface="Times New Roman" panose="02020603050405020304" pitchFamily="18" charset="0"/>
              </a:rPr>
              <a:t>.Сын тұрғысынан ойлауды дамыту технолнгиясының негізгі үлгісі.</a:t>
            </a:r>
            <a:r>
              <a:rPr lang="en-US" sz="1600" dirty="0" smtClean="0">
                <a:latin typeface="Times New Roman" panose="02020603050405020304" pitchFamily="18" charset="0"/>
                <a:cs typeface="Times New Roman" panose="02020603050405020304" pitchFamily="18" charset="0"/>
              </a:rPr>
              <a:t>http://go.mail.ru.</a:t>
            </a:r>
          </a:p>
          <a:p>
            <a:pPr marL="0" indent="0">
              <a:buNone/>
            </a:pPr>
            <a:r>
              <a:rPr lang="en-US" sz="1600" dirty="0" smtClean="0">
                <a:latin typeface="Times New Roman" panose="02020603050405020304" pitchFamily="18" charset="0"/>
                <a:cs typeface="Times New Roman" panose="02020603050405020304" pitchFamily="18" charset="0"/>
              </a:rPr>
              <a:t>3</a:t>
            </a:r>
            <a:r>
              <a:rPr lang="kk-KZ" sz="1600" dirty="0" smtClean="0">
                <a:latin typeface="Times New Roman" panose="02020603050405020304" pitchFamily="18" charset="0"/>
                <a:cs typeface="Times New Roman" panose="02020603050405020304" pitchFamily="18" charset="0"/>
              </a:rPr>
              <a:t>.Оқыту-тәрбиелеу технологиясы журналы 2010 </a:t>
            </a:r>
            <a:r>
              <a:rPr lang="ru-RU" sz="1600" dirty="0" smtClean="0">
                <a:latin typeface="Times New Roman" panose="02020603050405020304" pitchFamily="18" charset="0"/>
                <a:cs typeface="Times New Roman" panose="02020603050405020304" pitchFamily="18" charset="0"/>
              </a:rPr>
              <a:t>№3</a:t>
            </a:r>
            <a:r>
              <a:rPr lang="kk-KZ" sz="1600" dirty="0" smtClean="0">
                <a:latin typeface="Times New Roman" panose="02020603050405020304" pitchFamily="18" charset="0"/>
                <a:cs typeface="Times New Roman" panose="02020603050405020304" pitchFamily="18" charset="0"/>
              </a:rPr>
              <a:t>,5</a:t>
            </a:r>
          </a:p>
          <a:p>
            <a:pPr marL="0" indent="0">
              <a:buNone/>
            </a:pPr>
            <a:r>
              <a:rPr lang="kk-KZ" sz="1600" dirty="0" smtClean="0">
                <a:latin typeface="Times New Roman" panose="02020603050405020304" pitchFamily="18" charset="0"/>
                <a:cs typeface="Times New Roman" panose="02020603050405020304" pitchFamily="18" charset="0"/>
              </a:rPr>
              <a:t>4. «Жеке тұлғаның шығармашылық дарындылығын  дамыту жолдары» Е.Т.Акитбаев,2006ж</a:t>
            </a:r>
            <a:endParaRPr lang="kk-KZ"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1616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564672"/>
          </a:xfrm>
        </p:spPr>
        <p:txBody>
          <a:bodyPr>
            <a:noAutofit/>
          </a:bodyPr>
          <a:lstStyle/>
          <a:p>
            <a:pPr algn="ctr"/>
            <a:r>
              <a:rPr lang="kk-KZ" sz="1800" dirty="0" smtClean="0">
                <a:latin typeface="Times New Roman" panose="02020603050405020304" pitchFamily="18" charset="0"/>
                <a:cs typeface="Times New Roman" panose="02020603050405020304" pitchFamily="18" charset="0"/>
              </a:rPr>
              <a:t>Жаркент гуманитарлық-техникалық колледжі</a:t>
            </a:r>
            <a:endParaRPr lang="ru-RU" sz="1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gn="ctr">
              <a:buNone/>
            </a:pPr>
            <a:r>
              <a:rPr lang="kk-KZ" sz="1800" dirty="0" smtClean="0">
                <a:latin typeface="Times New Roman" panose="02020603050405020304" pitchFamily="18" charset="0"/>
                <a:cs typeface="Times New Roman" panose="02020603050405020304" pitchFamily="18" charset="0"/>
              </a:rPr>
              <a:t>Сыни ойлау –ойды </a:t>
            </a:r>
            <a:r>
              <a:rPr lang="kk-KZ" sz="1800" dirty="0" smtClean="0">
                <a:latin typeface="Times New Roman" panose="02020603050405020304" pitchFamily="18" charset="0"/>
                <a:cs typeface="Times New Roman" panose="02020603050405020304" pitchFamily="18" charset="0"/>
              </a:rPr>
              <a:t>шыңдау</a:t>
            </a:r>
            <a:endParaRPr lang="kk-KZ" sz="1800" dirty="0" smtClean="0">
              <a:latin typeface="Times New Roman" panose="02020603050405020304" pitchFamily="18" charset="0"/>
              <a:cs typeface="Times New Roman" panose="02020603050405020304" pitchFamily="18" charset="0"/>
            </a:endParaRPr>
          </a:p>
          <a:p>
            <a:pPr marL="0" indent="0" algn="ctr">
              <a:buNone/>
            </a:pPr>
            <a:r>
              <a:rPr lang="en-US" sz="1800" dirty="0">
                <a:latin typeface="Times New Roman" panose="02020603050405020304" pitchFamily="18" charset="0"/>
                <a:cs typeface="Times New Roman" panose="02020603050405020304" pitchFamily="18" charset="0"/>
              </a:rPr>
              <a:t>(</a:t>
            </a:r>
            <a:r>
              <a:rPr lang="kk-KZ" sz="1800" dirty="0" smtClean="0">
                <a:latin typeface="Times New Roman" panose="02020603050405020304" pitchFamily="18" charset="0"/>
                <a:cs typeface="Times New Roman" panose="02020603050405020304" pitchFamily="18" charset="0"/>
              </a:rPr>
              <a:t>Педагогикалық оқу</a:t>
            </a:r>
            <a:r>
              <a:rPr lang="en-US" sz="1800" dirty="0" smtClean="0">
                <a:latin typeface="Times New Roman" panose="02020603050405020304" pitchFamily="18" charset="0"/>
                <a:cs typeface="Times New Roman" panose="02020603050405020304" pitchFamily="18" charset="0"/>
              </a:rPr>
              <a:t>)</a:t>
            </a:r>
            <a:endParaRPr lang="kk-KZ" sz="1800" dirty="0" smtClean="0">
              <a:latin typeface="Times New Roman" panose="02020603050405020304" pitchFamily="18" charset="0"/>
              <a:cs typeface="Times New Roman" panose="02020603050405020304" pitchFamily="18" charset="0"/>
            </a:endParaRPr>
          </a:p>
          <a:p>
            <a:pPr marL="0" indent="0" algn="ctr">
              <a:buNone/>
            </a:pPr>
            <a:endParaRPr lang="kk-KZ" sz="1800" dirty="0">
              <a:latin typeface="Times New Roman" panose="02020603050405020304" pitchFamily="18" charset="0"/>
              <a:cs typeface="Times New Roman" panose="02020603050405020304" pitchFamily="18" charset="0"/>
            </a:endParaRPr>
          </a:p>
          <a:p>
            <a:pPr marL="0" indent="0" algn="ctr">
              <a:buNone/>
            </a:pPr>
            <a:endParaRPr lang="kk-KZ" sz="1800" dirty="0" smtClean="0">
              <a:latin typeface="Times New Roman" panose="02020603050405020304" pitchFamily="18" charset="0"/>
              <a:cs typeface="Times New Roman" panose="02020603050405020304" pitchFamily="18" charset="0"/>
            </a:endParaRPr>
          </a:p>
          <a:p>
            <a:pPr marL="0" indent="0" algn="ctr">
              <a:buNone/>
            </a:pPr>
            <a:endParaRPr lang="kk-KZ" sz="1800" dirty="0">
              <a:latin typeface="Times New Roman" panose="02020603050405020304" pitchFamily="18" charset="0"/>
              <a:cs typeface="Times New Roman" panose="02020603050405020304" pitchFamily="18" charset="0"/>
            </a:endParaRPr>
          </a:p>
          <a:p>
            <a:pPr marL="0" indent="0" algn="ctr">
              <a:buNone/>
            </a:pPr>
            <a:endParaRPr lang="kk-KZ" sz="1800" dirty="0" smtClean="0">
              <a:latin typeface="Times New Roman" panose="02020603050405020304" pitchFamily="18" charset="0"/>
              <a:cs typeface="Times New Roman" panose="02020603050405020304" pitchFamily="18" charset="0"/>
            </a:endParaRPr>
          </a:p>
          <a:p>
            <a:pPr marL="0" indent="0" algn="ctr">
              <a:buNone/>
            </a:pPr>
            <a:endParaRPr lang="kk-KZ" sz="1800" dirty="0" smtClean="0">
              <a:latin typeface="Times New Roman" panose="02020603050405020304" pitchFamily="18" charset="0"/>
              <a:cs typeface="Times New Roman" panose="02020603050405020304" pitchFamily="18" charset="0"/>
            </a:endParaRPr>
          </a:p>
          <a:p>
            <a:pPr marL="0" indent="0" algn="ctr">
              <a:buNone/>
            </a:pPr>
            <a:endParaRPr lang="kk-KZ" sz="1800" dirty="0">
              <a:latin typeface="Times New Roman" panose="02020603050405020304" pitchFamily="18" charset="0"/>
              <a:cs typeface="Times New Roman" panose="02020603050405020304" pitchFamily="18" charset="0"/>
            </a:endParaRPr>
          </a:p>
          <a:p>
            <a:pPr marL="0" indent="0" algn="ctr">
              <a:buNone/>
            </a:pPr>
            <a:r>
              <a:rPr lang="kk-KZ" sz="1800" dirty="0" smtClean="0">
                <a:latin typeface="Times New Roman" panose="02020603050405020304" pitchFamily="18" charset="0"/>
                <a:cs typeface="Times New Roman" panose="02020603050405020304" pitchFamily="18" charset="0"/>
              </a:rPr>
              <a:t>                                                                   </a:t>
            </a:r>
            <a:r>
              <a:rPr lang="kk-KZ" sz="1800" dirty="0" smtClean="0">
                <a:latin typeface="Times New Roman" panose="02020603050405020304" pitchFamily="18" charset="0"/>
                <a:cs typeface="Times New Roman" panose="02020603050405020304" pitchFamily="18" charset="0"/>
              </a:rPr>
              <a:t>Баяндамашы: Жұмабаева А.Қ</a:t>
            </a:r>
            <a:endParaRPr lang="kk-KZ"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0856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483299"/>
            <a:ext cx="8229600" cy="1143000"/>
          </a:xfrm>
        </p:spPr>
        <p:txBody>
          <a:bodyPr>
            <a:noAutofit/>
          </a:bodyPr>
          <a:lstStyle/>
          <a:p>
            <a:pPr algn="ctr"/>
            <a:r>
              <a:rPr lang="en-US" sz="2400" dirty="0" smtClean="0"/>
              <a:t/>
            </a:r>
            <a:br>
              <a:rPr lang="en-US" sz="2400" dirty="0" smtClean="0"/>
            </a:br>
            <a:r>
              <a:rPr lang="en-US" sz="2400" dirty="0"/>
              <a:t/>
            </a:r>
            <a:br>
              <a:rPr lang="en-US" sz="2400" dirty="0"/>
            </a:br>
            <a:r>
              <a:rPr lang="kk-KZ" sz="3600" dirty="0" smtClean="0">
                <a:latin typeface="Times New Roman" panose="02020603050405020304" pitchFamily="18" charset="0"/>
                <a:cs typeface="Times New Roman" panose="02020603050405020304" pitchFamily="18" charset="0"/>
              </a:rPr>
              <a:t>Сын тұрғысынан ойлау</a:t>
            </a: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kk-KZ" sz="2400" dirty="0" smtClean="0">
                <a:latin typeface="Times New Roman" panose="02020603050405020304" pitchFamily="18" charset="0"/>
                <a:cs typeface="Times New Roman" panose="02020603050405020304" pitchFamily="18" charset="0"/>
              </a:rPr>
              <a:t>С</a:t>
            </a:r>
            <a:r>
              <a:rPr lang="kk-KZ" sz="2000" dirty="0" smtClean="0">
                <a:latin typeface="Times New Roman" panose="02020603050405020304" pitchFamily="18" charset="0"/>
                <a:cs typeface="Times New Roman" panose="02020603050405020304" pitchFamily="18" charset="0"/>
              </a:rPr>
              <a:t>ын </a:t>
            </a:r>
            <a:r>
              <a:rPr lang="kk-KZ" sz="2000" dirty="0">
                <a:latin typeface="Times New Roman" panose="02020603050405020304" pitchFamily="18" charset="0"/>
                <a:cs typeface="Times New Roman" panose="02020603050405020304" pitchFamily="18" charset="0"/>
              </a:rPr>
              <a:t>тұрғысынан ойлау-ашық қоғам негізі. Ол өз алдына сұрақтар қойып және оларға жауап іздеу, әр мәселеге байланысты өз пікірін айтып, оны дәлелдей алу, сонымен қатар басқалардың пікірлерін дәлірек қарастыруды және сол дәлелдемелердің қисынын зерттеу дегенді білдіреді. Бұл оқыту «қарапайымнан күрделіге» деп аталады.Жаңартылған білім мазмұнының мақсаты да – </a:t>
            </a:r>
            <a:r>
              <a:rPr lang="kk-KZ" sz="2000" dirty="0" smtClean="0">
                <a:latin typeface="Times New Roman" panose="02020603050405020304" pitchFamily="18" charset="0"/>
                <a:cs typeface="Times New Roman" panose="02020603050405020304" pitchFamily="18" charset="0"/>
              </a:rPr>
              <a:t>балалардың  </a:t>
            </a:r>
            <a:r>
              <a:rPr lang="kk-KZ" sz="2000" dirty="0">
                <a:latin typeface="Times New Roman" panose="02020603050405020304" pitchFamily="18" charset="0"/>
                <a:cs typeface="Times New Roman" panose="02020603050405020304" pitchFamily="18" charset="0"/>
              </a:rPr>
              <a:t>сын тұрғысынан ойлауын дамыту.</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Сын тұрғысынан ойлау – сынау емес шыңдалған ойлау. Әр бала жас кезінен еркін ойлауға, алдына қойған істі жоспарлап, оны соңына  дейін жеткізуге, кедергілерге қарсы тұруға </a:t>
            </a:r>
            <a:r>
              <a:rPr lang="kk-KZ" sz="2000" dirty="0" smtClean="0">
                <a:latin typeface="Times New Roman" panose="02020603050405020304" pitchFamily="18" charset="0"/>
                <a:cs typeface="Times New Roman" panose="02020603050405020304" pitchFamily="18" charset="0"/>
              </a:rPr>
              <a:t>бейімделген жөн</a:t>
            </a:r>
            <a:r>
              <a:rPr lang="kk-KZ" sz="2000" dirty="0">
                <a:latin typeface="Times New Roman" panose="02020603050405020304" pitchFamily="18" charset="0"/>
                <a:cs typeface="Times New Roman" panose="02020603050405020304" pitchFamily="18" charset="0"/>
              </a:rPr>
              <a:t>.</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Олардың сыни көз-қарасын қалыптастырып, ашық еркін, сөйлеуге баулу әр ұстаздің міндеті.СТО сабақ процесінде ең басты </a:t>
            </a:r>
            <a:r>
              <a:rPr lang="kk-KZ" sz="2000" dirty="0" smtClean="0">
                <a:latin typeface="Times New Roman" panose="02020603050405020304" pitchFamily="18" charset="0"/>
                <a:cs typeface="Times New Roman" panose="02020603050405020304" pitchFamily="18" charset="0"/>
              </a:rPr>
              <a:t>тұлға бала </a:t>
            </a:r>
            <a:r>
              <a:rPr lang="kk-KZ" sz="2000" dirty="0">
                <a:latin typeface="Times New Roman" panose="02020603050405020304" pitchFamily="18" charset="0"/>
                <a:cs typeface="Times New Roman" panose="02020603050405020304" pitchFamily="18" charset="0"/>
              </a:rPr>
              <a:t>екенін </a:t>
            </a:r>
            <a:r>
              <a:rPr lang="kk-KZ" sz="2000" dirty="0" smtClean="0">
                <a:latin typeface="Times New Roman" panose="02020603050405020304" pitchFamily="18" charset="0"/>
                <a:cs typeface="Times New Roman" panose="02020603050405020304" pitchFamily="18" charset="0"/>
              </a:rPr>
              <a:t>көрсетеді</a:t>
            </a:r>
            <a:r>
              <a:rPr lang="kk-KZ" sz="2000" dirty="0">
                <a:latin typeface="Times New Roman" panose="02020603050405020304" pitchFamily="18" charset="0"/>
                <a:cs typeface="Times New Roman" panose="02020603050405020304" pitchFamily="18" charset="0"/>
              </a:rPr>
              <a:t>. Сын тұрғысынан ойлау әдісі </a:t>
            </a:r>
            <a:r>
              <a:rPr lang="kk-KZ" sz="2000" dirty="0" smtClean="0">
                <a:latin typeface="Times New Roman" panose="02020603050405020304" pitchFamily="18" charset="0"/>
                <a:cs typeface="Times New Roman" panose="02020603050405020304" pitchFamily="18" charset="0"/>
              </a:rPr>
              <a:t>балалардың </a:t>
            </a:r>
            <a:r>
              <a:rPr lang="kk-KZ" sz="2000" dirty="0">
                <a:latin typeface="Times New Roman" panose="02020603050405020304" pitchFamily="18" charset="0"/>
                <a:cs typeface="Times New Roman" panose="02020603050405020304" pitchFamily="18" charset="0"/>
              </a:rPr>
              <a:t>ойын, еркін сөйлеуін, тілін дамытып бір-бірін тыңдай білуге </a:t>
            </a:r>
            <a:r>
              <a:rPr lang="kk-KZ" sz="2000" dirty="0" smtClean="0">
                <a:latin typeface="Times New Roman" panose="02020603050405020304" pitchFamily="18" charset="0"/>
                <a:cs typeface="Times New Roman" panose="02020603050405020304" pitchFamily="18" charset="0"/>
              </a:rPr>
              <a:t>өзінің де басқаның да </a:t>
            </a:r>
            <a:r>
              <a:rPr lang="kk-KZ" sz="2000" dirty="0">
                <a:latin typeface="Times New Roman" panose="02020603050405020304" pitchFamily="18" charset="0"/>
                <a:cs typeface="Times New Roman" panose="02020603050405020304" pitchFamily="18" charset="0"/>
              </a:rPr>
              <a:t>жауабын сын тұрғысынан баға бере отырып құрмет көрсетуге бағыт береді.</a:t>
            </a:r>
            <a:endParaRPr lang="ru-RU" sz="1800" dirty="0">
              <a:latin typeface="Times New Roman" panose="02020603050405020304" pitchFamily="18" charset="0"/>
              <a:cs typeface="Times New Roman" panose="02020603050405020304" pitchFamily="18" charset="0"/>
            </a:endParaRPr>
          </a:p>
        </p:txBody>
      </p:sp>
      <p:pic>
        <p:nvPicPr>
          <p:cNvPr id="4" name="Picture 2">
            <a:extLst>
              <a:ext uri="{FF2B5EF4-FFF2-40B4-BE49-F238E27FC236}">
                <a16:creationId xmlns="" xmlns:a16="http://schemas.microsoft.com/office/drawing/2014/main" id="{F623935C-DF72-4CA3-8BB5-671687331D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9964" y="5110"/>
            <a:ext cx="944036" cy="140067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descr="Картинки по запросу question ma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6" y="5520087"/>
            <a:ext cx="936105" cy="1351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0836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6948736" y="5526187"/>
            <a:ext cx="1905000" cy="228600"/>
          </a:xfrm>
          <a:noFill/>
        </p:spPr>
        <p:txBody>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spcBef>
                <a:spcPct val="0"/>
              </a:spcBef>
              <a:buClrTx/>
              <a:buFontTx/>
              <a:buNone/>
            </a:pPr>
            <a:r>
              <a:rPr lang="en-US" altLang="ru-RU" sz="1200" smtClean="0">
                <a:solidFill>
                  <a:schemeClr val="tx2"/>
                </a:solidFill>
              </a:rPr>
              <a:t>www.themegallery.com</a:t>
            </a:r>
          </a:p>
        </p:txBody>
      </p:sp>
      <p:sp>
        <p:nvSpPr>
          <p:cNvPr id="5" name="AutoShape 5"/>
          <p:cNvSpPr>
            <a:spLocks noChangeArrowheads="1"/>
          </p:cNvSpPr>
          <p:nvPr/>
        </p:nvSpPr>
        <p:spPr bwMode="gray">
          <a:xfrm>
            <a:off x="474610" y="1051754"/>
            <a:ext cx="8199921" cy="1432917"/>
          </a:xfrm>
          <a:prstGeom prst="roundRect">
            <a:avLst>
              <a:gd name="adj" fmla="val 16667"/>
            </a:avLst>
          </a:prstGeom>
          <a:gradFill rotWithShape="1">
            <a:gsLst>
              <a:gs pos="0">
                <a:schemeClr val="accent2"/>
              </a:gs>
              <a:gs pos="50000">
                <a:schemeClr val="accent2">
                  <a:gamma/>
                  <a:tint val="21176"/>
                  <a:invGamma/>
                </a:schemeClr>
              </a:gs>
              <a:gs pos="100000">
                <a:schemeClr val="accent2"/>
              </a:gs>
            </a:gsLst>
            <a:lin ang="5400000" scaled="1"/>
          </a:gradFill>
          <a:ln w="12700" algn="ctr">
            <a:solidFill>
              <a:schemeClr val="bg1"/>
            </a:solidFill>
            <a:round/>
            <a:headEnd/>
            <a:tailEnd/>
          </a:ln>
          <a:effectLst/>
          <a:extLst>
            <a:ext uri="{AF507438-7753-43E0-B8FC-AC1667EBCBE1}">
              <a14:hiddenEffects xmlns:a14="http://schemas.microsoft.com/office/drawing/2010/main">
                <a:effectLst>
                  <a:outerShdw dist="99190" dir="2388334" algn="ctr" rotWithShape="0">
                    <a:srgbClr val="333333">
                      <a:alpha val="50000"/>
                    </a:srgbClr>
                  </a:outerShdw>
                </a:effectLst>
              </a14:hiddenEffects>
            </a:ext>
          </a:extLst>
        </p:spPr>
        <p:txBody>
          <a:bodyPr wrap="none" anchor="ctr"/>
          <a:lstStyle/>
          <a:p>
            <a:pPr algn="ctr">
              <a:lnSpc>
                <a:spcPct val="107000"/>
              </a:lnSpc>
              <a:spcAft>
                <a:spcPts val="0"/>
              </a:spcAft>
              <a:tabLst>
                <a:tab pos="4419600" algn="l"/>
              </a:tabLst>
            </a:pPr>
            <a:r>
              <a:rPr lang="kk-KZ" sz="2000" dirty="0" smtClean="0">
                <a:latin typeface="Times New Roman" panose="02020603050405020304" pitchFamily="18" charset="0"/>
                <a:cs typeface="Times New Roman" panose="02020603050405020304" pitchFamily="18" charset="0"/>
              </a:rPr>
              <a:t>Тек қана оқуда емес, өмірде де балалардың ойлау қабілеттерін дамыту;</a:t>
            </a:r>
            <a:endParaRPr lang="ru-RU" sz="2000" dirty="0">
              <a:latin typeface="Times New Roman" panose="02020603050405020304" pitchFamily="18" charset="0"/>
              <a:cs typeface="Times New Roman" panose="02020603050405020304" pitchFamily="18" charset="0"/>
            </a:endParaRPr>
          </a:p>
        </p:txBody>
      </p:sp>
      <p:grpSp>
        <p:nvGrpSpPr>
          <p:cNvPr id="6" name="Group 9"/>
          <p:cNvGrpSpPr>
            <a:grpSpLocks/>
          </p:cNvGrpSpPr>
          <p:nvPr/>
        </p:nvGrpSpPr>
        <p:grpSpPr bwMode="auto">
          <a:xfrm>
            <a:off x="318067" y="3875378"/>
            <a:ext cx="8283859" cy="1450156"/>
            <a:chOff x="1455" y="1886"/>
            <a:chExt cx="2818" cy="291"/>
          </a:xfrm>
        </p:grpSpPr>
        <p:sp>
          <p:nvSpPr>
            <p:cNvPr id="7" name="AutoShape 10"/>
            <p:cNvSpPr>
              <a:spLocks noChangeArrowheads="1"/>
            </p:cNvSpPr>
            <p:nvPr/>
          </p:nvSpPr>
          <p:spPr bwMode="gray">
            <a:xfrm>
              <a:off x="1537" y="1886"/>
              <a:ext cx="2736" cy="288"/>
            </a:xfrm>
            <a:prstGeom prst="roundRect">
              <a:avLst>
                <a:gd name="adj" fmla="val 16667"/>
              </a:avLst>
            </a:prstGeom>
            <a:gradFill rotWithShape="1">
              <a:gsLst>
                <a:gs pos="0">
                  <a:schemeClr val="accent1"/>
                </a:gs>
                <a:gs pos="50000">
                  <a:schemeClr val="accent1">
                    <a:gamma/>
                    <a:tint val="21176"/>
                    <a:invGamma/>
                  </a:schemeClr>
                </a:gs>
                <a:gs pos="100000">
                  <a:schemeClr val="accent1"/>
                </a:gs>
              </a:gsLst>
              <a:lin ang="5400000" scaled="1"/>
            </a:gradFill>
            <a:ln w="12700" algn="ctr">
              <a:solidFill>
                <a:schemeClr val="bg1"/>
              </a:solidFill>
              <a:round/>
              <a:headEnd/>
              <a:tailEnd/>
            </a:ln>
            <a:effectLst/>
            <a:extLst>
              <a:ext uri="{AF507438-7753-43E0-B8FC-AC1667EBCBE1}">
                <a14:hiddenEffects xmlns:a14="http://schemas.microsoft.com/office/drawing/2010/main">
                  <a:effectLst>
                    <a:outerShdw dist="99190" dir="2388334" algn="ctr" rotWithShape="0">
                      <a:srgbClr val="333333">
                        <a:alpha val="50000"/>
                      </a:srgbClr>
                    </a:outerShdw>
                  </a:effectLst>
                </a14:hiddenEffects>
              </a:ext>
            </a:extLst>
          </p:spPr>
          <p:txBody>
            <a:bodyPr wrap="none" anchor="ctr"/>
            <a:lstStyle/>
            <a:p>
              <a:pPr algn="ctr" eaLnBrk="1" hangingPunct="1">
                <a:defRPr/>
              </a:pPr>
              <a:r>
                <a:rPr lang="kk-KZ" dirty="0" smtClean="0">
                  <a:latin typeface="Arial" charset="0"/>
                </a:rPr>
                <a:t>Ақпараттармен жұмыс істей білетін шығармашыл тұлға қалыптастыру;</a:t>
              </a:r>
              <a:endParaRPr lang="ru-RU" dirty="0">
                <a:latin typeface="Arial" charset="0"/>
              </a:endParaRPr>
            </a:p>
          </p:txBody>
        </p:sp>
        <p:sp>
          <p:nvSpPr>
            <p:cNvPr id="8" name="Text Box 13"/>
            <p:cNvSpPr txBox="1">
              <a:spLocks noChangeArrowheads="1"/>
            </p:cNvSpPr>
            <p:nvPr/>
          </p:nvSpPr>
          <p:spPr bwMode="gray">
            <a:xfrm>
              <a:off x="1455" y="1886"/>
              <a:ext cx="99"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0"/>
                </a:spcBef>
                <a:buClrTx/>
                <a:buFontTx/>
                <a:buNone/>
              </a:pPr>
              <a:endParaRPr lang="en-US" altLang="ru-RU" sz="2400">
                <a:solidFill>
                  <a:schemeClr val="bg1"/>
                </a:solidFill>
              </a:endParaRPr>
            </a:p>
          </p:txBody>
        </p:sp>
      </p:grpSp>
      <p:grpSp>
        <p:nvGrpSpPr>
          <p:cNvPr id="9" name="Group 14"/>
          <p:cNvGrpSpPr>
            <a:grpSpLocks/>
          </p:cNvGrpSpPr>
          <p:nvPr/>
        </p:nvGrpSpPr>
        <p:grpSpPr bwMode="auto">
          <a:xfrm>
            <a:off x="416729" y="2538591"/>
            <a:ext cx="8258680" cy="1249018"/>
            <a:chOff x="1455" y="1886"/>
            <a:chExt cx="2837" cy="317"/>
          </a:xfrm>
        </p:grpSpPr>
        <p:sp>
          <p:nvSpPr>
            <p:cNvPr id="10" name="AutoShape 15"/>
            <p:cNvSpPr>
              <a:spLocks noChangeArrowheads="1"/>
            </p:cNvSpPr>
            <p:nvPr/>
          </p:nvSpPr>
          <p:spPr bwMode="gray">
            <a:xfrm>
              <a:off x="1556" y="1915"/>
              <a:ext cx="2736" cy="288"/>
            </a:xfrm>
            <a:prstGeom prst="roundRect">
              <a:avLst>
                <a:gd name="adj" fmla="val 16667"/>
              </a:avLst>
            </a:prstGeom>
            <a:solidFill>
              <a:srgbClr val="00FF00"/>
            </a:solidFill>
            <a:ln w="12700" algn="ctr">
              <a:solidFill>
                <a:schemeClr val="bg1"/>
              </a:solidFill>
              <a:round/>
              <a:headEnd/>
              <a:tailEnd/>
            </a:ln>
            <a:effectLst/>
            <a:extLst>
              <a:ext uri="{AF507438-7753-43E0-B8FC-AC1667EBCBE1}">
                <a14:hiddenEffects xmlns:a14="http://schemas.microsoft.com/office/drawing/2010/main">
                  <a:effectLst>
                    <a:outerShdw dist="99190" dir="2388334" algn="ctr" rotWithShape="0">
                      <a:srgbClr val="333333">
                        <a:alpha val="50000"/>
                      </a:srgb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ClrTx/>
                <a:buFontTx/>
                <a:buNone/>
              </a:pPr>
              <a:endParaRPr lang="ru-RU" altLang="ru-RU" sz="1800"/>
            </a:p>
          </p:txBody>
        </p:sp>
        <p:sp>
          <p:nvSpPr>
            <p:cNvPr id="11" name="Text Box 18"/>
            <p:cNvSpPr txBox="1">
              <a:spLocks noChangeArrowheads="1"/>
            </p:cNvSpPr>
            <p:nvPr/>
          </p:nvSpPr>
          <p:spPr bwMode="gray">
            <a:xfrm>
              <a:off x="1455" y="1886"/>
              <a:ext cx="98"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0"/>
                </a:spcBef>
                <a:buClrTx/>
                <a:buFontTx/>
                <a:buNone/>
              </a:pPr>
              <a:endParaRPr lang="en-US" altLang="ru-RU" sz="2400">
                <a:solidFill>
                  <a:schemeClr val="bg1"/>
                </a:solidFill>
              </a:endParaRPr>
            </a:p>
          </p:txBody>
        </p:sp>
      </p:grpSp>
      <p:sp>
        <p:nvSpPr>
          <p:cNvPr id="15" name="Пятиугольник 14"/>
          <p:cNvSpPr/>
          <p:nvPr/>
        </p:nvSpPr>
        <p:spPr>
          <a:xfrm>
            <a:off x="559314" y="235049"/>
            <a:ext cx="8231188" cy="64807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15000"/>
              </a:lnSpc>
              <a:spcAft>
                <a:spcPts val="0"/>
              </a:spcAft>
              <a:defRPr/>
            </a:pPr>
            <a:r>
              <a:rPr lang="kk-KZ" sz="2400" b="1" smtClean="0">
                <a:latin typeface="Times New Roman" panose="02020603050405020304" pitchFamily="18" charset="0"/>
                <a:ea typeface="Calibri" panose="020F0502020204030204" pitchFamily="34" charset="0"/>
                <a:cs typeface="Times New Roman" panose="02020603050405020304" pitchFamily="18" charset="0"/>
              </a:rPr>
              <a:t>                                          Мақсаты:</a:t>
            </a:r>
            <a:endParaRPr lang="ru-RU"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Прямоугольник 16"/>
          <p:cNvSpPr/>
          <p:nvPr/>
        </p:nvSpPr>
        <p:spPr>
          <a:xfrm>
            <a:off x="867551" y="2862124"/>
            <a:ext cx="7565628" cy="421654"/>
          </a:xfrm>
          <a:prstGeom prst="rect">
            <a:avLst/>
          </a:prstGeom>
        </p:spPr>
        <p:txBody>
          <a:bodyPr wrap="square">
            <a:spAutoFit/>
          </a:bodyPr>
          <a:lstStyle/>
          <a:p>
            <a:pPr>
              <a:lnSpc>
                <a:spcPct val="107000"/>
              </a:lnSpc>
              <a:spcAft>
                <a:spcPts val="0"/>
              </a:spcAft>
              <a:tabLst>
                <a:tab pos="4419600" algn="l"/>
              </a:tabLst>
            </a:pPr>
            <a:r>
              <a:rPr lang="kk-KZ" sz="2000" dirty="0" smtClean="0"/>
              <a:t>Өздігінен дұрыс шешім қабылдай білетін тұлғаны дамыту;</a:t>
            </a:r>
            <a:endParaRPr lang="ru-RU" sz="2000" dirty="0"/>
          </a:p>
        </p:txBody>
      </p:sp>
      <p:grpSp>
        <p:nvGrpSpPr>
          <p:cNvPr id="12" name="Group 14"/>
          <p:cNvGrpSpPr>
            <a:grpSpLocks/>
          </p:cNvGrpSpPr>
          <p:nvPr/>
        </p:nvGrpSpPr>
        <p:grpSpPr bwMode="auto">
          <a:xfrm>
            <a:off x="398527" y="5440155"/>
            <a:ext cx="8200459" cy="1185976"/>
            <a:chOff x="1455" y="1886"/>
            <a:chExt cx="2817" cy="301"/>
          </a:xfrm>
        </p:grpSpPr>
        <p:sp>
          <p:nvSpPr>
            <p:cNvPr id="13" name="AutoShape 15"/>
            <p:cNvSpPr>
              <a:spLocks noChangeArrowheads="1"/>
            </p:cNvSpPr>
            <p:nvPr/>
          </p:nvSpPr>
          <p:spPr bwMode="gray">
            <a:xfrm>
              <a:off x="1536" y="1899"/>
              <a:ext cx="2736" cy="288"/>
            </a:xfrm>
            <a:prstGeom prst="roundRect">
              <a:avLst>
                <a:gd name="adj" fmla="val 16667"/>
              </a:avLst>
            </a:prstGeom>
            <a:solidFill>
              <a:srgbClr val="00FF00"/>
            </a:solidFill>
            <a:ln w="12700" algn="ctr">
              <a:solidFill>
                <a:schemeClr val="bg1"/>
              </a:solidFill>
              <a:round/>
              <a:headEnd/>
              <a:tailEnd/>
            </a:ln>
            <a:effectLst/>
            <a:extLst>
              <a:ext uri="{AF507438-7753-43E0-B8FC-AC1667EBCBE1}">
                <a14:hiddenEffects xmlns:a14="http://schemas.microsoft.com/office/drawing/2010/main">
                  <a:effectLst>
                    <a:outerShdw dist="99190" dir="2388334" algn="ctr" rotWithShape="0">
                      <a:srgbClr val="333333">
                        <a:alpha val="50000"/>
                      </a:srgb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ClrTx/>
                <a:buFontTx/>
                <a:buNone/>
              </a:pPr>
              <a:endParaRPr lang="ru-RU" altLang="ru-RU" sz="1800"/>
            </a:p>
          </p:txBody>
        </p:sp>
        <p:sp>
          <p:nvSpPr>
            <p:cNvPr id="14" name="Text Box 18"/>
            <p:cNvSpPr txBox="1">
              <a:spLocks noChangeArrowheads="1"/>
            </p:cNvSpPr>
            <p:nvPr/>
          </p:nvSpPr>
          <p:spPr bwMode="gray">
            <a:xfrm>
              <a:off x="1455" y="1886"/>
              <a:ext cx="98"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0"/>
                </a:spcBef>
                <a:buClrTx/>
                <a:buFontTx/>
                <a:buNone/>
              </a:pPr>
              <a:endParaRPr lang="en-US" altLang="ru-RU" sz="2400">
                <a:solidFill>
                  <a:schemeClr val="bg1"/>
                </a:solidFill>
              </a:endParaRPr>
            </a:p>
          </p:txBody>
        </p:sp>
      </p:grpSp>
      <p:sp>
        <p:nvSpPr>
          <p:cNvPr id="2" name="TextBox 1"/>
          <p:cNvSpPr txBox="1"/>
          <p:nvPr/>
        </p:nvSpPr>
        <p:spPr>
          <a:xfrm>
            <a:off x="1331640" y="5630371"/>
            <a:ext cx="6912768" cy="646331"/>
          </a:xfrm>
          <a:prstGeom prst="rect">
            <a:avLst/>
          </a:prstGeom>
          <a:noFill/>
        </p:spPr>
        <p:txBody>
          <a:bodyPr wrap="square" rtlCol="0">
            <a:spAutoFit/>
          </a:bodyPr>
          <a:lstStyle/>
          <a:p>
            <a:r>
              <a:rPr lang="kk-KZ" dirty="0" smtClean="0"/>
              <a:t>Құбылыстарды жан-жақты талдап саралай білетін сыншыл тұлға тәрбиелеу;</a:t>
            </a:r>
            <a:endParaRPr lang="ru-RU" dirty="0"/>
          </a:p>
        </p:txBody>
      </p:sp>
    </p:spTree>
    <p:extLst>
      <p:ext uri="{BB962C8B-B14F-4D97-AF65-F5344CB8AC3E}">
        <p14:creationId xmlns:p14="http://schemas.microsoft.com/office/powerpoint/2010/main" val="100831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randombar(horizontal)">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Заголовок 13"/>
          <p:cNvSpPr>
            <a:spLocks noGrp="1"/>
          </p:cNvSpPr>
          <p:nvPr>
            <p:ph type="title"/>
          </p:nvPr>
        </p:nvSpPr>
        <p:spPr>
          <a:xfrm>
            <a:off x="539552" y="404664"/>
            <a:ext cx="8229600" cy="1143000"/>
          </a:xfrm>
        </p:spPr>
        <p:txBody>
          <a:bodyPr>
            <a:noAutofit/>
          </a:bodyPr>
          <a:lstStyle/>
          <a:p>
            <a:pPr algn="ctr"/>
            <a:r>
              <a:rPr lang="kk-KZ" sz="2800" dirty="0" smtClean="0">
                <a:latin typeface="Times New Roman" panose="02020603050405020304" pitchFamily="18" charset="0"/>
                <a:cs typeface="Times New Roman" panose="02020603050405020304" pitchFamily="18" charset="0"/>
              </a:rPr>
              <a:t>Жеке тұлғаны сын тұрғысынан ойлауды меңгеру үшін мынандай қасиеттері болуы шарт</a:t>
            </a:r>
            <a:endParaRPr lang="ru-RU" sz="2800" dirty="0">
              <a:latin typeface="Times New Roman" panose="02020603050405020304" pitchFamily="18" charset="0"/>
              <a:cs typeface="Times New Roman" panose="02020603050405020304" pitchFamily="18" charset="0"/>
            </a:endParaRPr>
          </a:p>
        </p:txBody>
      </p:sp>
      <p:pic>
        <p:nvPicPr>
          <p:cNvPr id="27" name="Picture 2" descr="C:\Users\user\Desktop\Человечки\etapi_dostijeniya_celi.jpg"/>
          <p:cNvPicPr>
            <a:picLocks noGrp="1" noChangeAspect="1" noChangeArrowheads="1"/>
          </p:cNvPicPr>
          <p:nvPr>
            <p:ph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115" t="10670" r="8485" b="6300"/>
          <a:stretch>
            <a:fillRect/>
          </a:stretch>
        </p:blipFill>
        <p:spPr bwMode="auto">
          <a:xfrm>
            <a:off x="2664982" y="1271183"/>
            <a:ext cx="3249951" cy="4329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AutoShape 5"/>
          <p:cNvSpPr>
            <a:spLocks noChangeArrowheads="1"/>
          </p:cNvSpPr>
          <p:nvPr/>
        </p:nvSpPr>
        <p:spPr bwMode="gray">
          <a:xfrm>
            <a:off x="6228184" y="2011584"/>
            <a:ext cx="2481264" cy="1440000"/>
          </a:xfrm>
          <a:prstGeom prst="roundRect">
            <a:avLst>
              <a:gd name="adj" fmla="val 16667"/>
            </a:avLst>
          </a:prstGeom>
          <a:solidFill>
            <a:srgbClr val="3CA1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r>
              <a:rPr lang="kk-KZ" dirty="0">
                <a:solidFill>
                  <a:schemeClr val="bg2">
                    <a:lumMod val="25000"/>
                  </a:schemeClr>
                </a:solidFill>
                <a:latin typeface="Times New Roman" panose="02020603050405020304" pitchFamily="18" charset="0"/>
                <a:cs typeface="Times New Roman" panose="02020603050405020304" pitchFamily="18" charset="0"/>
              </a:rPr>
              <a:t>бейімделгіштігі</a:t>
            </a:r>
            <a:endParaRPr lang="ru-RU"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0" name="AutoShape 19"/>
          <p:cNvSpPr>
            <a:spLocks noChangeArrowheads="1"/>
          </p:cNvSpPr>
          <p:nvPr/>
        </p:nvSpPr>
        <p:spPr bwMode="gray">
          <a:xfrm>
            <a:off x="1043608" y="3949676"/>
            <a:ext cx="2558220" cy="1440000"/>
          </a:xfrm>
          <a:prstGeom prst="roundRect">
            <a:avLst>
              <a:gd name="adj" fmla="val 17509"/>
            </a:avLst>
          </a:prstGeom>
          <a:gradFill rotWithShape="1">
            <a:gsLst>
              <a:gs pos="0">
                <a:srgbClr val="34B034"/>
              </a:gs>
              <a:gs pos="100000">
                <a:srgbClr val="3F8B4A"/>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r>
              <a:rPr lang="kk-KZ" sz="2000" dirty="0">
                <a:solidFill>
                  <a:schemeClr val="bg2">
                    <a:lumMod val="25000"/>
                  </a:schemeClr>
                </a:solidFill>
                <a:latin typeface="Times New Roman" panose="02020603050405020304" pitchFamily="18" charset="0"/>
                <a:cs typeface="Times New Roman" panose="02020603050405020304" pitchFamily="18" charset="0"/>
              </a:rPr>
              <a:t>Жете түсінуі</a:t>
            </a:r>
            <a:endParaRPr lang="ru-RU"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1" name="AutoShape 33"/>
          <p:cNvSpPr>
            <a:spLocks noChangeArrowheads="1"/>
          </p:cNvSpPr>
          <p:nvPr/>
        </p:nvSpPr>
        <p:spPr bwMode="gray">
          <a:xfrm>
            <a:off x="3779912" y="5600791"/>
            <a:ext cx="2558217" cy="1188000"/>
          </a:xfrm>
          <a:prstGeom prst="roundRect">
            <a:avLst>
              <a:gd name="adj" fmla="val 17509"/>
            </a:avLst>
          </a:prstGeom>
          <a:gradFill rotWithShape="1">
            <a:gsLst>
              <a:gs pos="0">
                <a:srgbClr val="B59F43"/>
              </a:gs>
              <a:gs pos="100000">
                <a:srgbClr val="8F8849"/>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r>
              <a:rPr lang="kk-KZ" sz="2000" dirty="0">
                <a:solidFill>
                  <a:schemeClr val="bg2">
                    <a:lumMod val="25000"/>
                  </a:schemeClr>
                </a:solidFill>
                <a:latin typeface="Times New Roman" panose="02020603050405020304" pitchFamily="18" charset="0"/>
                <a:cs typeface="Times New Roman" panose="02020603050405020304" pitchFamily="18" charset="0"/>
              </a:rPr>
              <a:t>Ымыралы </a:t>
            </a:r>
            <a:r>
              <a:rPr lang="kk-KZ" sz="2000" dirty="0" smtClean="0">
                <a:solidFill>
                  <a:schemeClr val="bg2">
                    <a:lumMod val="25000"/>
                  </a:schemeClr>
                </a:solidFill>
                <a:latin typeface="Times New Roman" panose="02020603050405020304" pitchFamily="18" charset="0"/>
                <a:cs typeface="Times New Roman" panose="02020603050405020304" pitchFamily="18" charset="0"/>
              </a:rPr>
              <a:t>келісімді</a:t>
            </a:r>
          </a:p>
          <a:p>
            <a:pPr algn="ctr"/>
            <a:r>
              <a:rPr lang="kk-KZ" sz="2000" dirty="0" smtClean="0">
                <a:solidFill>
                  <a:schemeClr val="bg2">
                    <a:lumMod val="25000"/>
                  </a:schemeClr>
                </a:solidFill>
                <a:latin typeface="Times New Roman" panose="02020603050405020304" pitchFamily="18" charset="0"/>
                <a:cs typeface="Times New Roman" panose="02020603050405020304" pitchFamily="18" charset="0"/>
              </a:rPr>
              <a:t> </a:t>
            </a:r>
            <a:r>
              <a:rPr lang="kk-KZ" sz="2000" dirty="0">
                <a:solidFill>
                  <a:schemeClr val="bg2">
                    <a:lumMod val="25000"/>
                  </a:schemeClr>
                </a:solidFill>
                <a:latin typeface="Times New Roman" panose="02020603050405020304" pitchFamily="18" charset="0"/>
                <a:cs typeface="Times New Roman" panose="02020603050405020304" pitchFamily="18" charset="0"/>
              </a:rPr>
              <a:t>іздеуі</a:t>
            </a:r>
            <a:endParaRPr lang="ru-RU"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2" name="AutoShape 5"/>
          <p:cNvSpPr>
            <a:spLocks noChangeArrowheads="1"/>
          </p:cNvSpPr>
          <p:nvPr/>
        </p:nvSpPr>
        <p:spPr bwMode="gray">
          <a:xfrm>
            <a:off x="467544" y="2086750"/>
            <a:ext cx="2481264" cy="1440000"/>
          </a:xfrm>
          <a:prstGeom prst="roundRect">
            <a:avLst>
              <a:gd name="adj" fmla="val 16667"/>
            </a:avLst>
          </a:prstGeom>
          <a:solidFill>
            <a:srgbClr val="3CA1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r>
              <a:rPr lang="kk-KZ" dirty="0">
                <a:solidFill>
                  <a:schemeClr val="bg2">
                    <a:lumMod val="25000"/>
                  </a:schemeClr>
                </a:solidFill>
                <a:latin typeface="Times New Roman" panose="02020603050405020304" pitchFamily="18" charset="0"/>
                <a:cs typeface="Times New Roman" panose="02020603050405020304" pitchFamily="18" charset="0"/>
              </a:rPr>
              <a:t>Жоспарлауға </a:t>
            </a:r>
            <a:r>
              <a:rPr lang="kk-KZ" dirty="0" smtClean="0">
                <a:solidFill>
                  <a:schemeClr val="bg2">
                    <a:lumMod val="25000"/>
                  </a:schemeClr>
                </a:solidFill>
                <a:latin typeface="Times New Roman" panose="02020603050405020304" pitchFamily="18" charset="0"/>
                <a:cs typeface="Times New Roman" panose="02020603050405020304" pitchFamily="18" charset="0"/>
              </a:rPr>
              <a:t>дайын</a:t>
            </a:r>
          </a:p>
          <a:p>
            <a:pPr algn="ctr"/>
            <a:r>
              <a:rPr lang="kk-KZ" dirty="0" smtClean="0">
                <a:solidFill>
                  <a:schemeClr val="bg2">
                    <a:lumMod val="25000"/>
                  </a:schemeClr>
                </a:solidFill>
                <a:latin typeface="Times New Roman" panose="02020603050405020304" pitchFamily="18" charset="0"/>
                <a:cs typeface="Times New Roman" panose="02020603050405020304" pitchFamily="18" charset="0"/>
              </a:rPr>
              <a:t> </a:t>
            </a:r>
            <a:r>
              <a:rPr lang="kk-KZ" dirty="0">
                <a:solidFill>
                  <a:schemeClr val="bg2">
                    <a:lumMod val="25000"/>
                  </a:schemeClr>
                </a:solidFill>
                <a:latin typeface="Times New Roman" panose="02020603050405020304" pitchFamily="18" charset="0"/>
                <a:cs typeface="Times New Roman" panose="02020603050405020304" pitchFamily="18" charset="0"/>
              </a:rPr>
              <a:t>болуы</a:t>
            </a:r>
            <a:endParaRPr lang="ru-RU"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3" name="AutoShape 19"/>
          <p:cNvSpPr>
            <a:spLocks noChangeArrowheads="1"/>
          </p:cNvSpPr>
          <p:nvPr/>
        </p:nvSpPr>
        <p:spPr bwMode="gray">
          <a:xfrm>
            <a:off x="5914933" y="3964754"/>
            <a:ext cx="2558220" cy="1440000"/>
          </a:xfrm>
          <a:prstGeom prst="roundRect">
            <a:avLst>
              <a:gd name="adj" fmla="val 17509"/>
            </a:avLst>
          </a:prstGeom>
          <a:gradFill rotWithShape="1">
            <a:gsLst>
              <a:gs pos="0">
                <a:srgbClr val="34B034"/>
              </a:gs>
              <a:gs pos="100000">
                <a:srgbClr val="3F8B4A"/>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r>
              <a:rPr lang="kk-KZ" sz="2000" dirty="0">
                <a:solidFill>
                  <a:schemeClr val="bg2">
                    <a:lumMod val="25000"/>
                  </a:schemeClr>
                </a:solidFill>
                <a:latin typeface="Times New Roman" panose="02020603050405020304" pitchFamily="18" charset="0"/>
                <a:cs typeface="Times New Roman" panose="02020603050405020304" pitchFamily="18" charset="0"/>
              </a:rPr>
              <a:t>қайсарлығы</a:t>
            </a:r>
            <a:endParaRPr lang="ru-RU" sz="2000" dirty="0">
              <a:solidFill>
                <a:schemeClr val="bg2">
                  <a:lumMod val="2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8750" y="260648"/>
            <a:ext cx="8229600" cy="1143000"/>
          </a:xfrm>
        </p:spPr>
        <p:txBody>
          <a:bodyPr>
            <a:noAutofit/>
          </a:bodyPr>
          <a:lstStyle/>
          <a:p>
            <a:pPr algn="ctr"/>
            <a:r>
              <a:rPr lang="ru-RU" sz="4000" b="1" dirty="0" smtClean="0">
                <a:solidFill>
                  <a:schemeClr val="accent1"/>
                </a:solidFill>
                <a:latin typeface="Times New Roman" panose="02020603050405020304" pitchFamily="18" charset="0"/>
                <a:cs typeface="Times New Roman" panose="02020603050405020304" pitchFamily="18" charset="0"/>
              </a:rPr>
              <a:t/>
            </a:r>
            <a:br>
              <a:rPr lang="ru-RU" sz="4000" b="1" dirty="0" smtClean="0">
                <a:solidFill>
                  <a:schemeClr val="accent1"/>
                </a:solidFill>
                <a:latin typeface="Times New Roman" panose="02020603050405020304" pitchFamily="18" charset="0"/>
                <a:cs typeface="Times New Roman" panose="02020603050405020304" pitchFamily="18" charset="0"/>
              </a:rPr>
            </a:br>
            <a:r>
              <a:rPr lang="ru-RU" sz="3200" b="1" dirty="0" smtClean="0">
                <a:solidFill>
                  <a:schemeClr val="accent1"/>
                </a:solidFill>
                <a:latin typeface="Times New Roman" panose="02020603050405020304" pitchFamily="18" charset="0"/>
                <a:cs typeface="Times New Roman" panose="02020603050405020304" pitchFamily="18" charset="0"/>
              </a:rPr>
              <a:t>       </a:t>
            </a:r>
            <a:endParaRPr lang="kk-KZ" sz="2800" dirty="0"/>
          </a:p>
        </p:txBody>
      </p:sp>
      <p:sp>
        <p:nvSpPr>
          <p:cNvPr id="6" name="Скругленный прямоугольник 5"/>
          <p:cNvSpPr/>
          <p:nvPr/>
        </p:nvSpPr>
        <p:spPr>
          <a:xfrm>
            <a:off x="438150" y="1184217"/>
            <a:ext cx="1980000" cy="2340000"/>
          </a:xfrm>
          <a:prstGeom prst="roundRect">
            <a:avLst/>
          </a:prstGeom>
          <a:solidFill>
            <a:schemeClr val="accent6"/>
          </a:solidFill>
        </p:spPr>
        <p:style>
          <a:lnRef idx="2">
            <a:schemeClr val="dk1"/>
          </a:lnRef>
          <a:fillRef idx="1">
            <a:schemeClr val="lt1"/>
          </a:fillRef>
          <a:effectRef idx="0">
            <a:schemeClr val="dk1"/>
          </a:effectRef>
          <a:fontRef idx="minor">
            <a:schemeClr val="dk1"/>
          </a:fontRef>
        </p:style>
        <p:txBody>
          <a:bodyPr rtlCol="0" anchor="ctr"/>
          <a:lstStyle/>
          <a:p>
            <a:r>
              <a:rPr lang="kk-KZ" dirty="0">
                <a:solidFill>
                  <a:schemeClr val="accent1"/>
                </a:solidFill>
              </a:rPr>
              <a:t>Уақыт және мүмкіндік беру</a:t>
            </a:r>
            <a:endParaRPr lang="ru-RU" dirty="0">
              <a:solidFill>
                <a:schemeClr val="accent1"/>
              </a:solidFill>
            </a:endParaRPr>
          </a:p>
        </p:txBody>
      </p:sp>
      <p:sp>
        <p:nvSpPr>
          <p:cNvPr id="7" name="TextBox 6"/>
          <p:cNvSpPr txBox="1"/>
          <p:nvPr/>
        </p:nvSpPr>
        <p:spPr>
          <a:xfrm>
            <a:off x="395536" y="2657140"/>
            <a:ext cx="1499011" cy="369332"/>
          </a:xfrm>
          <a:prstGeom prst="rect">
            <a:avLst/>
          </a:prstGeom>
          <a:noFill/>
        </p:spPr>
        <p:txBody>
          <a:bodyPr wrap="square" rtlCol="0">
            <a:spAutoFit/>
          </a:bodyPr>
          <a:lstStyle/>
          <a:p>
            <a:endParaRPr lang="ru-RU" dirty="0">
              <a:solidFill>
                <a:schemeClr val="accent1"/>
              </a:solidFill>
            </a:endParaRPr>
          </a:p>
        </p:txBody>
      </p:sp>
      <p:sp>
        <p:nvSpPr>
          <p:cNvPr id="9" name="Скругленный прямоугольник 8"/>
          <p:cNvSpPr/>
          <p:nvPr/>
        </p:nvSpPr>
        <p:spPr>
          <a:xfrm>
            <a:off x="1475656" y="3679588"/>
            <a:ext cx="1980000" cy="2340000"/>
          </a:xfrm>
          <a:prstGeom prst="roundRect">
            <a:avLst/>
          </a:prstGeom>
          <a:solidFill>
            <a:schemeClr val="accent6"/>
          </a:solidFill>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solidFill>
                  <a:schemeClr val="accent1"/>
                </a:solidFill>
              </a:rPr>
              <a:t>Ойлауына жағдай тұғызу</a:t>
            </a:r>
            <a:endParaRPr lang="ru-RU" dirty="0">
              <a:solidFill>
                <a:schemeClr val="accent1"/>
              </a:solidFill>
            </a:endParaRPr>
          </a:p>
        </p:txBody>
      </p:sp>
      <p:sp>
        <p:nvSpPr>
          <p:cNvPr id="10" name="Скругленный прямоугольник 9"/>
          <p:cNvSpPr/>
          <p:nvPr/>
        </p:nvSpPr>
        <p:spPr>
          <a:xfrm>
            <a:off x="3798024" y="4132560"/>
            <a:ext cx="1980000" cy="2340000"/>
          </a:xfrm>
          <a:prstGeom prst="roundRect">
            <a:avLst/>
          </a:prstGeom>
          <a:solidFill>
            <a:schemeClr val="accent6"/>
          </a:solidFill>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solidFill>
                  <a:schemeClr val="accent1"/>
                </a:solidFill>
              </a:rPr>
              <a:t>Пікірлердің тууына мүмкіндік жасау</a:t>
            </a:r>
            <a:endParaRPr lang="ru-RU" dirty="0">
              <a:solidFill>
                <a:schemeClr val="accent1"/>
              </a:solidFill>
            </a:endParaRPr>
          </a:p>
        </p:txBody>
      </p:sp>
      <p:sp>
        <p:nvSpPr>
          <p:cNvPr id="11" name="Скругленный прямоугольник 10"/>
          <p:cNvSpPr/>
          <p:nvPr/>
        </p:nvSpPr>
        <p:spPr>
          <a:xfrm>
            <a:off x="6112669" y="3651168"/>
            <a:ext cx="1980000" cy="2340000"/>
          </a:xfrm>
          <a:prstGeom prst="roundRect">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solidFill>
                  <a:schemeClr val="accent1"/>
                </a:solidFill>
              </a:rPr>
              <a:t>Оқушының белсенділігін қолдау</a:t>
            </a:r>
            <a:endParaRPr lang="ru-RU" dirty="0">
              <a:solidFill>
                <a:schemeClr val="accent1"/>
              </a:solidFill>
            </a:endParaRPr>
          </a:p>
        </p:txBody>
      </p:sp>
      <p:sp>
        <p:nvSpPr>
          <p:cNvPr id="12" name="Скругленный прямоугольник 11"/>
          <p:cNvSpPr/>
          <p:nvPr/>
        </p:nvSpPr>
        <p:spPr>
          <a:xfrm>
            <a:off x="6887980" y="1000125"/>
            <a:ext cx="1800000" cy="2340000"/>
          </a:xfrm>
          <a:prstGeom prst="roundRect">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solidFill>
                  <a:schemeClr val="accent1"/>
                </a:solidFill>
              </a:rPr>
              <a:t>Пікірін бағалау</a:t>
            </a:r>
            <a:endParaRPr lang="ru-RU" dirty="0">
              <a:solidFill>
                <a:schemeClr val="accent1"/>
              </a:solidFill>
            </a:endParaRPr>
          </a:p>
        </p:txBody>
      </p:sp>
      <p:sp>
        <p:nvSpPr>
          <p:cNvPr id="14" name="Oval 13"/>
          <p:cNvSpPr>
            <a:spLocks noChangeArrowheads="1"/>
          </p:cNvSpPr>
          <p:nvPr/>
        </p:nvSpPr>
        <p:spPr bwMode="gray">
          <a:xfrm>
            <a:off x="918000" y="80231"/>
            <a:ext cx="7308000" cy="1368000"/>
          </a:xfrm>
          <a:prstGeom prst="ellipse">
            <a:avLst/>
          </a:prstGeom>
          <a:gradFill rotWithShape="1">
            <a:gsLst>
              <a:gs pos="0">
                <a:schemeClr val="hlink">
                  <a:gamma/>
                  <a:tint val="44314"/>
                  <a:invGamma/>
                </a:schemeClr>
              </a:gs>
              <a:gs pos="100000">
                <a:schemeClr val="hlink"/>
              </a:gs>
            </a:gsLst>
            <a:lin ang="2700000" scaled="1"/>
          </a:gradFill>
          <a:ln>
            <a:noFill/>
          </a:ln>
          <a:effectLst/>
          <a:extLst/>
        </p:spPr>
        <p:txBody>
          <a:bodyPr wrap="none" anchor="ctr"/>
          <a:lstStyle/>
          <a:p>
            <a:pPr algn="ctr">
              <a:defRPr/>
            </a:pPr>
            <a:r>
              <a:rPr lang="ru-RU" b="1" dirty="0">
                <a:solidFill>
                  <a:schemeClr val="accent1"/>
                </a:solidFill>
                <a:latin typeface="Times New Roman" panose="02020603050405020304" pitchFamily="18" charset="0"/>
                <a:cs typeface="Times New Roman" panose="02020603050405020304" pitchFamily="18" charset="0"/>
              </a:rPr>
              <a:t>Жеке </a:t>
            </a:r>
            <a:r>
              <a:rPr lang="ru-RU" b="1" dirty="0" err="1">
                <a:solidFill>
                  <a:schemeClr val="accent1"/>
                </a:solidFill>
                <a:latin typeface="Times New Roman" panose="02020603050405020304" pitchFamily="18" charset="0"/>
                <a:cs typeface="Times New Roman" panose="02020603050405020304" pitchFamily="18" charset="0"/>
              </a:rPr>
              <a:t>тұлғаны</a:t>
            </a:r>
            <a:r>
              <a:rPr lang="ru-RU" b="1" dirty="0">
                <a:solidFill>
                  <a:schemeClr val="accent1"/>
                </a:solidFill>
                <a:latin typeface="Times New Roman" panose="02020603050405020304" pitchFamily="18" charset="0"/>
                <a:cs typeface="Times New Roman" panose="02020603050405020304" pitchFamily="18" charset="0"/>
              </a:rPr>
              <a:t> сын </a:t>
            </a:r>
            <a:r>
              <a:rPr lang="ru-RU" b="1" dirty="0" err="1">
                <a:solidFill>
                  <a:schemeClr val="accent1"/>
                </a:solidFill>
                <a:latin typeface="Times New Roman" panose="02020603050405020304" pitchFamily="18" charset="0"/>
                <a:cs typeface="Times New Roman" panose="02020603050405020304" pitchFamily="18" charset="0"/>
              </a:rPr>
              <a:t>тұрғысынан</a:t>
            </a:r>
            <a:r>
              <a:rPr lang="ru-RU" b="1" dirty="0">
                <a:solidFill>
                  <a:schemeClr val="accent1"/>
                </a:solidFill>
                <a:latin typeface="Times New Roman" panose="02020603050405020304" pitchFamily="18" charset="0"/>
                <a:cs typeface="Times New Roman" panose="02020603050405020304" pitchFamily="18" charset="0"/>
              </a:rPr>
              <a:t> </a:t>
            </a:r>
            <a:r>
              <a:rPr lang="ru-RU" b="1" dirty="0" err="1">
                <a:solidFill>
                  <a:schemeClr val="accent1"/>
                </a:solidFill>
                <a:latin typeface="Times New Roman" panose="02020603050405020304" pitchFamily="18" charset="0"/>
                <a:cs typeface="Times New Roman" panose="02020603050405020304" pitchFamily="18" charset="0"/>
              </a:rPr>
              <a:t>ойлауды</a:t>
            </a:r>
            <a:r>
              <a:rPr lang="ru-RU" b="1" dirty="0">
                <a:solidFill>
                  <a:schemeClr val="accent1"/>
                </a:solidFill>
                <a:latin typeface="Times New Roman" panose="02020603050405020304" pitchFamily="18" charset="0"/>
                <a:cs typeface="Times New Roman" panose="02020603050405020304" pitchFamily="18" charset="0"/>
              </a:rPr>
              <a:t> </a:t>
            </a:r>
            <a:r>
              <a:rPr lang="ru-RU" b="1" dirty="0" err="1">
                <a:solidFill>
                  <a:schemeClr val="accent1"/>
                </a:solidFill>
                <a:latin typeface="Times New Roman" panose="02020603050405020304" pitchFamily="18" charset="0"/>
                <a:cs typeface="Times New Roman" panose="02020603050405020304" pitchFamily="18" charset="0"/>
              </a:rPr>
              <a:t>дамыту</a:t>
            </a:r>
            <a:r>
              <a:rPr lang="ru-RU" b="1" dirty="0">
                <a:solidFill>
                  <a:schemeClr val="accent1"/>
                </a:solidFill>
                <a:latin typeface="Times New Roman" panose="02020603050405020304" pitchFamily="18" charset="0"/>
                <a:cs typeface="Times New Roman" panose="02020603050405020304" pitchFamily="18" charset="0"/>
              </a:rPr>
              <a:t> </a:t>
            </a:r>
            <a:r>
              <a:rPr lang="ru-RU" b="1" dirty="0" err="1">
                <a:solidFill>
                  <a:schemeClr val="accent1"/>
                </a:solidFill>
                <a:latin typeface="Times New Roman" panose="02020603050405020304" pitchFamily="18" charset="0"/>
                <a:cs typeface="Times New Roman" panose="02020603050405020304" pitchFamily="18" charset="0"/>
              </a:rPr>
              <a:t>шарттары</a:t>
            </a:r>
            <a:endParaRPr lang="ru-RU" dirty="0">
              <a:solidFill>
                <a:schemeClr val="bg2">
                  <a:lumMod val="90000"/>
                </a:schemeClr>
              </a:solidFill>
            </a:endParaRPr>
          </a:p>
        </p:txBody>
      </p:sp>
      <p:sp>
        <p:nvSpPr>
          <p:cNvPr id="15" name="AutoShape 5"/>
          <p:cNvSpPr>
            <a:spLocks noChangeArrowheads="1"/>
          </p:cNvSpPr>
          <p:nvPr/>
        </p:nvSpPr>
        <p:spPr bwMode="auto">
          <a:xfrm>
            <a:off x="6858000" y="1000125"/>
            <a:ext cx="1908000" cy="2268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endParaRPr lang="ru-RU" altLang="ru-RU" b="0">
              <a:latin typeface="Verdana" pitchFamily="34" charset="0"/>
            </a:endParaRPr>
          </a:p>
        </p:txBody>
      </p:sp>
      <p:sp>
        <p:nvSpPr>
          <p:cNvPr id="16" name="AutoShape 5"/>
          <p:cNvSpPr>
            <a:spLocks noChangeArrowheads="1"/>
          </p:cNvSpPr>
          <p:nvPr/>
        </p:nvSpPr>
        <p:spPr bwMode="auto">
          <a:xfrm>
            <a:off x="438150" y="1152525"/>
            <a:ext cx="1980000" cy="2340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endParaRPr lang="ru-RU" altLang="ru-RU" b="0">
              <a:latin typeface="Verdana" pitchFamily="34" charset="0"/>
            </a:endParaRPr>
          </a:p>
        </p:txBody>
      </p:sp>
      <p:sp>
        <p:nvSpPr>
          <p:cNvPr id="17" name="AutoShape 5"/>
          <p:cNvSpPr>
            <a:spLocks noChangeArrowheads="1"/>
          </p:cNvSpPr>
          <p:nvPr/>
        </p:nvSpPr>
        <p:spPr bwMode="auto">
          <a:xfrm>
            <a:off x="1475656" y="3657600"/>
            <a:ext cx="1980000" cy="2333568"/>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endParaRPr lang="ru-RU" altLang="ru-RU" b="0">
              <a:latin typeface="Verdana" pitchFamily="34" charset="0"/>
            </a:endParaRPr>
          </a:p>
        </p:txBody>
      </p:sp>
      <p:sp>
        <p:nvSpPr>
          <p:cNvPr id="19" name="AutoShape 5"/>
          <p:cNvSpPr>
            <a:spLocks noChangeArrowheads="1"/>
          </p:cNvSpPr>
          <p:nvPr/>
        </p:nvSpPr>
        <p:spPr bwMode="auto">
          <a:xfrm>
            <a:off x="6112669" y="3631831"/>
            <a:ext cx="1980000" cy="2340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endParaRPr lang="ru-RU" altLang="ru-RU" b="0">
              <a:latin typeface="Verdana" pitchFamily="34" charset="0"/>
            </a:endParaRPr>
          </a:p>
        </p:txBody>
      </p:sp>
      <p:sp>
        <p:nvSpPr>
          <p:cNvPr id="20" name="AutoShape 5"/>
          <p:cNvSpPr>
            <a:spLocks noChangeArrowheads="1"/>
          </p:cNvSpPr>
          <p:nvPr/>
        </p:nvSpPr>
        <p:spPr bwMode="auto">
          <a:xfrm>
            <a:off x="3798024" y="4132560"/>
            <a:ext cx="1980000" cy="2340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endParaRPr lang="ru-RU" altLang="ru-RU" b="0">
              <a:latin typeface="Verdana" pitchFamily="34" charset="0"/>
            </a:endParaRPr>
          </a:p>
        </p:txBody>
      </p:sp>
      <p:sp>
        <p:nvSpPr>
          <p:cNvPr id="21" name="Freeform 7"/>
          <p:cNvSpPr>
            <a:spLocks/>
          </p:cNvSpPr>
          <p:nvPr/>
        </p:nvSpPr>
        <p:spPr bwMode="gray">
          <a:xfrm>
            <a:off x="2502067" y="1470242"/>
            <a:ext cx="903288" cy="12414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a:extLst/>
        </p:spPr>
        <p:txBody>
          <a:bodyPr/>
          <a:lstStyle/>
          <a:p>
            <a:pPr>
              <a:defRPr/>
            </a:pPr>
            <a:endParaRPr lang="ru-RU"/>
          </a:p>
        </p:txBody>
      </p:sp>
      <p:sp>
        <p:nvSpPr>
          <p:cNvPr id="23" name="Freeform 7"/>
          <p:cNvSpPr>
            <a:spLocks/>
          </p:cNvSpPr>
          <p:nvPr/>
        </p:nvSpPr>
        <p:spPr bwMode="gray">
          <a:xfrm>
            <a:off x="2972598" y="2688436"/>
            <a:ext cx="903288" cy="12414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a:extLst/>
        </p:spPr>
        <p:txBody>
          <a:bodyPr/>
          <a:lstStyle/>
          <a:p>
            <a:pPr>
              <a:defRPr/>
            </a:pPr>
            <a:endParaRPr lang="ru-RU"/>
          </a:p>
        </p:txBody>
      </p:sp>
      <p:sp>
        <p:nvSpPr>
          <p:cNvPr id="25" name="Freeform 9"/>
          <p:cNvSpPr>
            <a:spLocks/>
          </p:cNvSpPr>
          <p:nvPr/>
        </p:nvSpPr>
        <p:spPr bwMode="gray">
          <a:xfrm flipH="1">
            <a:off x="5974851" y="1390740"/>
            <a:ext cx="754062" cy="1022350"/>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a:extLst/>
        </p:spPr>
        <p:txBody>
          <a:bodyPr/>
          <a:lstStyle/>
          <a:p>
            <a:pPr>
              <a:defRPr/>
            </a:pPr>
            <a:endParaRPr lang="ru-RU"/>
          </a:p>
        </p:txBody>
      </p:sp>
      <p:sp>
        <p:nvSpPr>
          <p:cNvPr id="26" name="Freeform 9"/>
          <p:cNvSpPr>
            <a:spLocks/>
          </p:cNvSpPr>
          <p:nvPr/>
        </p:nvSpPr>
        <p:spPr bwMode="gray">
          <a:xfrm flipH="1">
            <a:off x="5888038" y="2559050"/>
            <a:ext cx="754062" cy="1022350"/>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a:extLst/>
        </p:spPr>
        <p:txBody>
          <a:bodyPr/>
          <a:lstStyle/>
          <a:p>
            <a:pPr>
              <a:defRPr/>
            </a:pPr>
            <a:endParaRPr lang="ru-RU"/>
          </a:p>
        </p:txBody>
      </p:sp>
      <p:sp>
        <p:nvSpPr>
          <p:cNvPr id="28" name="Freeform 7"/>
          <p:cNvSpPr>
            <a:spLocks/>
          </p:cNvSpPr>
          <p:nvPr/>
        </p:nvSpPr>
        <p:spPr bwMode="gray">
          <a:xfrm>
            <a:off x="3986779" y="3011118"/>
            <a:ext cx="903288" cy="12414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a:extLst/>
        </p:spPr>
        <p:txBody>
          <a:bodyPr/>
          <a:lstStyle/>
          <a:p>
            <a:pPr>
              <a:defRPr/>
            </a:pPr>
            <a:endParaRPr lang="ru-RU"/>
          </a:p>
        </p:txBody>
      </p:sp>
      <p:sp>
        <p:nvSpPr>
          <p:cNvPr id="29" name="Freeform 9"/>
          <p:cNvSpPr>
            <a:spLocks/>
          </p:cNvSpPr>
          <p:nvPr/>
        </p:nvSpPr>
        <p:spPr bwMode="gray">
          <a:xfrm flipH="1">
            <a:off x="4788024" y="3168838"/>
            <a:ext cx="754062" cy="1022350"/>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a:extLst/>
        </p:spPr>
        <p:txBody>
          <a:bodyPr/>
          <a:lstStyle/>
          <a:p>
            <a:pPr>
              <a:defRPr/>
            </a:pP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1471"/>
            <a:ext cx="8229600" cy="1143000"/>
          </a:xfrm>
        </p:spPr>
        <p:txBody>
          <a:bodyPr>
            <a:noAutofit/>
          </a:bodyPr>
          <a:lstStyle/>
          <a:p>
            <a:pPr algn="ctr"/>
            <a:r>
              <a:rPr lang="kk-KZ" sz="3600" dirty="0" smtClean="0">
                <a:latin typeface="Times New Roman" panose="02020603050405020304" pitchFamily="18" charset="0"/>
                <a:cs typeface="Times New Roman" panose="02020603050405020304" pitchFamily="18" charset="0"/>
              </a:rPr>
              <a:t>Бағдарлама құрылымы үш деңгейден тұрады</a:t>
            </a:r>
            <a:endParaRPr lang="kk-KZ" sz="3600" dirty="0">
              <a:latin typeface="Times New Roman" panose="02020603050405020304" pitchFamily="18" charset="0"/>
              <a:cs typeface="Times New Roman" panose="02020603050405020304"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000" y="5813980"/>
            <a:ext cx="1620000" cy="9045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AutoShape 7"/>
          <p:cNvSpPr>
            <a:spLocks noChangeArrowheads="1"/>
          </p:cNvSpPr>
          <p:nvPr/>
        </p:nvSpPr>
        <p:spPr bwMode="gray">
          <a:xfrm>
            <a:off x="271322" y="1193058"/>
            <a:ext cx="2556000" cy="841375"/>
          </a:xfrm>
          <a:prstGeom prst="roundRect">
            <a:avLst>
              <a:gd name="adj" fmla="val 50000"/>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defRPr/>
            </a:pPr>
            <a:r>
              <a:rPr lang="kk-KZ" sz="2000" dirty="0" smtClean="0">
                <a:solidFill>
                  <a:schemeClr val="accent1"/>
                </a:solidFill>
              </a:rPr>
              <a:t>Қызығушылықты </a:t>
            </a:r>
            <a:r>
              <a:rPr lang="kk-KZ" sz="2000" dirty="0">
                <a:solidFill>
                  <a:schemeClr val="accent1"/>
                </a:solidFill>
              </a:rPr>
              <a:t>ояту</a:t>
            </a:r>
            <a:endParaRPr lang="en-US" sz="2000" dirty="0">
              <a:solidFill>
                <a:schemeClr val="bg1"/>
              </a:solidFill>
            </a:endParaRPr>
          </a:p>
        </p:txBody>
      </p:sp>
      <p:sp>
        <p:nvSpPr>
          <p:cNvPr id="9" name="AutoShape 8"/>
          <p:cNvSpPr>
            <a:spLocks noChangeArrowheads="1"/>
          </p:cNvSpPr>
          <p:nvPr/>
        </p:nvSpPr>
        <p:spPr bwMode="gray">
          <a:xfrm>
            <a:off x="3055704" y="1184471"/>
            <a:ext cx="2520000" cy="841375"/>
          </a:xfrm>
          <a:prstGeom prst="roundRect">
            <a:avLst>
              <a:gd name="adj" fmla="val 50000"/>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r>
              <a:rPr lang="kk-KZ" sz="2000" dirty="0">
                <a:solidFill>
                  <a:schemeClr val="accent1"/>
                </a:solidFill>
              </a:rPr>
              <a:t>Мағынаны ашу</a:t>
            </a:r>
            <a:endParaRPr lang="ru-RU" sz="2000" dirty="0">
              <a:solidFill>
                <a:schemeClr val="accent1"/>
              </a:solidFill>
            </a:endParaRPr>
          </a:p>
        </p:txBody>
      </p:sp>
      <p:sp>
        <p:nvSpPr>
          <p:cNvPr id="10" name="AutoShape 8"/>
          <p:cNvSpPr>
            <a:spLocks noChangeArrowheads="1"/>
          </p:cNvSpPr>
          <p:nvPr/>
        </p:nvSpPr>
        <p:spPr bwMode="gray">
          <a:xfrm>
            <a:off x="5997628" y="1193058"/>
            <a:ext cx="2520000" cy="841375"/>
          </a:xfrm>
          <a:prstGeom prst="roundRect">
            <a:avLst>
              <a:gd name="adj" fmla="val 50000"/>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r>
              <a:rPr lang="kk-KZ" sz="2000" dirty="0">
                <a:solidFill>
                  <a:schemeClr val="accent1"/>
                </a:solidFill>
              </a:rPr>
              <a:t>Ой толғаныс</a:t>
            </a:r>
            <a:endParaRPr lang="ru-RU" sz="2000" dirty="0">
              <a:solidFill>
                <a:schemeClr val="accent1"/>
              </a:solidFill>
            </a:endParaRPr>
          </a:p>
        </p:txBody>
      </p:sp>
      <p:sp>
        <p:nvSpPr>
          <p:cNvPr id="12" name="Объект 11"/>
          <p:cNvSpPr>
            <a:spLocks noGrp="1"/>
          </p:cNvSpPr>
          <p:nvPr>
            <p:ph idx="1"/>
          </p:nvPr>
        </p:nvSpPr>
        <p:spPr bwMode="auto">
          <a:xfrm>
            <a:off x="565513" y="2348880"/>
            <a:ext cx="2196000" cy="3240000"/>
          </a:xfrm>
          <a:prstGeom prst="round2Diag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normAutofit lnSpcReduction="10000"/>
          </a:bodyPr>
          <a:lstStyle/>
          <a:p>
            <a:pPr marL="0" indent="0">
              <a:buNone/>
              <a:defRPr/>
            </a:pPr>
            <a:endParaRPr lang="kk-KZ" sz="1600" dirty="0" smtClean="0">
              <a:solidFill>
                <a:schemeClr val="tx2"/>
              </a:solidFill>
              <a:latin typeface="Times New Roman" pitchFamily="18" charset="0"/>
              <a:cs typeface="Times New Roman" pitchFamily="18" charset="0"/>
            </a:endParaRPr>
          </a:p>
          <a:p>
            <a:pPr marL="0" indent="0">
              <a:buNone/>
              <a:defRPr/>
            </a:pPr>
            <a:endParaRPr lang="kk-KZ" sz="1600" dirty="0">
              <a:solidFill>
                <a:schemeClr val="tx2"/>
              </a:solidFill>
              <a:latin typeface="Times New Roman" pitchFamily="18" charset="0"/>
              <a:cs typeface="Times New Roman" pitchFamily="18" charset="0"/>
            </a:endParaRPr>
          </a:p>
          <a:p>
            <a:pPr marL="0" indent="0">
              <a:buNone/>
              <a:defRPr/>
            </a:pPr>
            <a:r>
              <a:rPr lang="kk-KZ" sz="1600" dirty="0" smtClean="0">
                <a:solidFill>
                  <a:schemeClr val="tx2"/>
                </a:solidFill>
                <a:latin typeface="Times New Roman" pitchFamily="18" charset="0"/>
                <a:cs typeface="Times New Roman" pitchFamily="18" charset="0"/>
              </a:rPr>
              <a:t>Бұл кезеңде бала -ның тақырып тура-лы не білетіндігі анықталады,белсен-ділігі арттырады, сабаққа психология-лық тұрғыдан дайындау,қызығушы-лықтарын ояту, жаңа сабаққа тарту </a:t>
            </a:r>
            <a:endParaRPr lang="en-US" sz="1600" dirty="0">
              <a:solidFill>
                <a:schemeClr val="tx2"/>
              </a:solidFill>
              <a:latin typeface="Times New Roman" pitchFamily="18" charset="0"/>
              <a:cs typeface="Times New Roman" pitchFamily="18" charset="0"/>
            </a:endParaRPr>
          </a:p>
        </p:txBody>
      </p:sp>
      <p:sp>
        <p:nvSpPr>
          <p:cNvPr id="14" name="Объект 11"/>
          <p:cNvSpPr txBox="1">
            <a:spLocks/>
          </p:cNvSpPr>
          <p:nvPr/>
        </p:nvSpPr>
        <p:spPr bwMode="auto">
          <a:xfrm>
            <a:off x="3415168" y="2278685"/>
            <a:ext cx="2196000" cy="3240000"/>
          </a:xfrm>
          <a:prstGeom prst="round2DiagRect">
            <a:avLst/>
          </a:prstGeom>
          <a:ln>
            <a:no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lt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lt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lt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lt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lt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lt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lt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lt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lt1"/>
                </a:solidFill>
                <a:latin typeface="+mn-lt"/>
                <a:ea typeface="+mn-ea"/>
                <a:cs typeface="+mn-cs"/>
              </a:defRPr>
            </a:lvl9pPr>
          </a:lstStyle>
          <a:p>
            <a:pPr>
              <a:defRPr/>
            </a:pPr>
            <a:endParaRPr lang="kk-KZ" sz="1600" dirty="0" smtClean="0">
              <a:solidFill>
                <a:schemeClr val="tx2"/>
              </a:solidFill>
              <a:latin typeface="Times New Roman" pitchFamily="18" charset="0"/>
              <a:cs typeface="Times New Roman" pitchFamily="18" charset="0"/>
            </a:endParaRPr>
          </a:p>
          <a:p>
            <a:pPr>
              <a:defRPr/>
            </a:pPr>
            <a:endParaRPr lang="kk-KZ" sz="1600" dirty="0">
              <a:solidFill>
                <a:schemeClr val="tx2"/>
              </a:solidFill>
              <a:latin typeface="Times New Roman" pitchFamily="18" charset="0"/>
              <a:cs typeface="Times New Roman" pitchFamily="18" charset="0"/>
            </a:endParaRPr>
          </a:p>
          <a:p>
            <a:pPr>
              <a:defRPr/>
            </a:pPr>
            <a:r>
              <a:rPr lang="kk-KZ" sz="1600" dirty="0" smtClean="0">
                <a:solidFill>
                  <a:schemeClr val="tx2"/>
                </a:solidFill>
                <a:latin typeface="Times New Roman" pitchFamily="18" charset="0"/>
                <a:cs typeface="Times New Roman" pitchFamily="18" charset="0"/>
              </a:rPr>
              <a:t>Бала жаңа ақпа-ратты бұрынғы білімімен ұштас-тыра түседі.Әдіс-тәсілдерді қолданып,өздігі-нен білім алып, танымдық  қабі-леттерінің дамуы</a:t>
            </a:r>
            <a:endParaRPr lang="en-US" sz="1600" dirty="0">
              <a:solidFill>
                <a:schemeClr val="tx2"/>
              </a:solidFill>
              <a:latin typeface="Times New Roman" pitchFamily="18" charset="0"/>
              <a:cs typeface="Times New Roman" pitchFamily="18" charset="0"/>
            </a:endParaRPr>
          </a:p>
        </p:txBody>
      </p:sp>
      <p:sp>
        <p:nvSpPr>
          <p:cNvPr id="15" name="Объект 11"/>
          <p:cNvSpPr txBox="1">
            <a:spLocks/>
          </p:cNvSpPr>
          <p:nvPr/>
        </p:nvSpPr>
        <p:spPr bwMode="auto">
          <a:xfrm>
            <a:off x="6228184" y="2220710"/>
            <a:ext cx="2196000" cy="3240000"/>
          </a:xfrm>
          <a:prstGeom prst="round2DiagRect">
            <a:avLst/>
          </a:prstGeom>
          <a:ln>
            <a:no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lt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lt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lt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lt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lt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lt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lt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lt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lt1"/>
                </a:solidFill>
                <a:latin typeface="+mn-lt"/>
                <a:ea typeface="+mn-ea"/>
                <a:cs typeface="+mn-cs"/>
              </a:defRPr>
            </a:lvl9pPr>
          </a:lstStyle>
          <a:p>
            <a:pPr>
              <a:defRPr/>
            </a:pPr>
            <a:endParaRPr lang="kk-KZ" sz="1600" dirty="0" smtClean="0">
              <a:solidFill>
                <a:schemeClr val="tx2"/>
              </a:solidFill>
              <a:latin typeface="Times New Roman" pitchFamily="18" charset="0"/>
              <a:cs typeface="Times New Roman" pitchFamily="18" charset="0"/>
            </a:endParaRPr>
          </a:p>
          <a:p>
            <a:pPr>
              <a:defRPr/>
            </a:pPr>
            <a:endParaRPr lang="kk-KZ" sz="1600" dirty="0">
              <a:solidFill>
                <a:schemeClr val="tx2"/>
              </a:solidFill>
              <a:latin typeface="Times New Roman" pitchFamily="18" charset="0"/>
              <a:cs typeface="Times New Roman" pitchFamily="18" charset="0"/>
            </a:endParaRPr>
          </a:p>
          <a:p>
            <a:pPr>
              <a:defRPr/>
            </a:pPr>
            <a:endParaRPr lang="kk-KZ" sz="1600" dirty="0" smtClean="0">
              <a:solidFill>
                <a:schemeClr val="tx2"/>
              </a:solidFill>
              <a:latin typeface="Times New Roman" pitchFamily="18" charset="0"/>
              <a:cs typeface="Times New Roman" pitchFamily="18" charset="0"/>
            </a:endParaRPr>
          </a:p>
          <a:p>
            <a:pPr>
              <a:defRPr/>
            </a:pPr>
            <a:r>
              <a:rPr lang="kk-KZ" sz="1600" dirty="0" smtClean="0">
                <a:solidFill>
                  <a:schemeClr val="tx2"/>
                </a:solidFill>
                <a:latin typeface="Times New Roman" pitchFamily="18" charset="0"/>
                <a:cs typeface="Times New Roman" pitchFamily="18" charset="0"/>
              </a:rPr>
              <a:t>Оқуды қорытын-дылау.Алған білі-мін пайдалана отырып шешім қабылдайды.Дә-лелдейді,көрсетеді,бағалайды.</a:t>
            </a:r>
            <a:endParaRPr lang="en-US" sz="16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229600" cy="6120680"/>
          </a:xfrm>
        </p:spPr>
        <p:txBody>
          <a:bodyPr>
            <a:normAutofit fontScale="40000" lnSpcReduction="20000"/>
          </a:bodyPr>
          <a:lstStyle/>
          <a:p>
            <a:pPr marL="0" indent="0">
              <a:buNone/>
            </a:pPr>
            <a:r>
              <a:rPr lang="kk-KZ" sz="4000" dirty="0" smtClean="0">
                <a:solidFill>
                  <a:schemeClr val="accent1"/>
                </a:solidFill>
              </a:rPr>
              <a:t>Сын тұрғысынан оқыту стратегиялардан тұрады. </a:t>
            </a:r>
          </a:p>
          <a:p>
            <a:pPr marL="0" indent="0">
              <a:buNone/>
            </a:pPr>
            <a:r>
              <a:rPr lang="kk-KZ" sz="4000" dirty="0" smtClean="0">
                <a:solidFill>
                  <a:schemeClr val="accent1"/>
                </a:solidFill>
              </a:rPr>
              <a:t>Сабақта пайдаланатын стратегиялар түрі:</a:t>
            </a:r>
          </a:p>
          <a:p>
            <a:pPr>
              <a:buFont typeface="Wingdings" panose="05000000000000000000" pitchFamily="2" charset="2"/>
              <a:buChar char="v"/>
            </a:pPr>
            <a:r>
              <a:rPr lang="kk-KZ" sz="4000" dirty="0" smtClean="0">
                <a:solidFill>
                  <a:schemeClr val="accent1"/>
                </a:solidFill>
              </a:rPr>
              <a:t>Топтастыру</a:t>
            </a:r>
          </a:p>
          <a:p>
            <a:pPr>
              <a:buFont typeface="Wingdings" panose="05000000000000000000" pitchFamily="2" charset="2"/>
              <a:buChar char="v"/>
            </a:pPr>
            <a:r>
              <a:rPr lang="kk-KZ" sz="4000" dirty="0" smtClean="0">
                <a:solidFill>
                  <a:schemeClr val="accent1"/>
                </a:solidFill>
              </a:rPr>
              <a:t>Негіз ойды суреттеу</a:t>
            </a:r>
          </a:p>
          <a:p>
            <a:pPr>
              <a:buFont typeface="Wingdings" panose="05000000000000000000" pitchFamily="2" charset="2"/>
              <a:buChar char="v"/>
            </a:pPr>
            <a:r>
              <a:rPr lang="kk-KZ" sz="4000" dirty="0" smtClean="0">
                <a:solidFill>
                  <a:schemeClr val="accent1"/>
                </a:solidFill>
              </a:rPr>
              <a:t>Эссе жазу</a:t>
            </a:r>
          </a:p>
          <a:p>
            <a:pPr>
              <a:buFont typeface="Wingdings" panose="05000000000000000000" pitchFamily="2" charset="2"/>
              <a:buChar char="v"/>
            </a:pPr>
            <a:r>
              <a:rPr lang="kk-KZ" sz="4000" dirty="0" smtClean="0">
                <a:solidFill>
                  <a:schemeClr val="accent1"/>
                </a:solidFill>
              </a:rPr>
              <a:t>Галереяға саяхат</a:t>
            </a:r>
          </a:p>
          <a:p>
            <a:pPr>
              <a:buFont typeface="Wingdings" panose="05000000000000000000" pitchFamily="2" charset="2"/>
              <a:buChar char="v"/>
            </a:pPr>
            <a:r>
              <a:rPr lang="kk-KZ" sz="4000" dirty="0" smtClean="0">
                <a:solidFill>
                  <a:schemeClr val="accent1"/>
                </a:solidFill>
              </a:rPr>
              <a:t>Блум жүйесі</a:t>
            </a:r>
          </a:p>
          <a:p>
            <a:pPr>
              <a:buFont typeface="Wingdings" panose="05000000000000000000" pitchFamily="2" charset="2"/>
              <a:buChar char="v"/>
            </a:pPr>
            <a:r>
              <a:rPr lang="kk-KZ" sz="4000" dirty="0" smtClean="0">
                <a:solidFill>
                  <a:schemeClr val="accent1"/>
                </a:solidFill>
              </a:rPr>
              <a:t>Венн диаграммасы</a:t>
            </a:r>
          </a:p>
          <a:p>
            <a:pPr>
              <a:buFont typeface="Wingdings" panose="05000000000000000000" pitchFamily="2" charset="2"/>
              <a:buChar char="v"/>
            </a:pPr>
            <a:r>
              <a:rPr lang="kk-KZ" sz="4000" dirty="0" smtClean="0">
                <a:solidFill>
                  <a:schemeClr val="accent1"/>
                </a:solidFill>
              </a:rPr>
              <a:t>Кубизм</a:t>
            </a:r>
          </a:p>
          <a:p>
            <a:pPr>
              <a:buFont typeface="Wingdings" panose="05000000000000000000" pitchFamily="2" charset="2"/>
              <a:buChar char="v"/>
            </a:pPr>
            <a:r>
              <a:rPr lang="kk-KZ" sz="4000" dirty="0" smtClean="0">
                <a:solidFill>
                  <a:schemeClr val="accent1"/>
                </a:solidFill>
              </a:rPr>
              <a:t>Ой қозғау</a:t>
            </a:r>
          </a:p>
          <a:p>
            <a:pPr>
              <a:buFont typeface="Wingdings" panose="05000000000000000000" pitchFamily="2" charset="2"/>
              <a:buChar char="v"/>
            </a:pPr>
            <a:r>
              <a:rPr lang="kk-KZ" sz="4000" dirty="0" smtClean="0">
                <a:solidFill>
                  <a:schemeClr val="accent1"/>
                </a:solidFill>
              </a:rPr>
              <a:t>Оқиға желісі</a:t>
            </a:r>
          </a:p>
          <a:p>
            <a:pPr>
              <a:buFont typeface="Wingdings" panose="05000000000000000000" pitchFamily="2" charset="2"/>
              <a:buChar char="v"/>
            </a:pPr>
            <a:r>
              <a:rPr lang="kk-KZ" sz="4000" dirty="0" smtClean="0">
                <a:solidFill>
                  <a:schemeClr val="accent1"/>
                </a:solidFill>
              </a:rPr>
              <a:t>Инсерт</a:t>
            </a:r>
          </a:p>
          <a:p>
            <a:pPr>
              <a:buFont typeface="Wingdings" panose="05000000000000000000" pitchFamily="2" charset="2"/>
              <a:buChar char="v"/>
            </a:pPr>
            <a:r>
              <a:rPr lang="kk-KZ" sz="4000" dirty="0" smtClean="0">
                <a:solidFill>
                  <a:schemeClr val="accent1"/>
                </a:solidFill>
              </a:rPr>
              <a:t>Миға шабуыл</a:t>
            </a:r>
          </a:p>
          <a:p>
            <a:pPr>
              <a:buFont typeface="Wingdings" panose="05000000000000000000" pitchFamily="2" charset="2"/>
              <a:buChar char="v"/>
            </a:pPr>
            <a:r>
              <a:rPr lang="kk-KZ" sz="4000" dirty="0" smtClean="0">
                <a:solidFill>
                  <a:schemeClr val="accent1"/>
                </a:solidFill>
              </a:rPr>
              <a:t>Түртіп алу</a:t>
            </a:r>
          </a:p>
          <a:p>
            <a:pPr>
              <a:buFont typeface="Wingdings" panose="05000000000000000000" pitchFamily="2" charset="2"/>
              <a:buChar char="v"/>
            </a:pPr>
            <a:r>
              <a:rPr lang="kk-KZ" sz="4000" dirty="0" smtClean="0">
                <a:solidFill>
                  <a:schemeClr val="accent1"/>
                </a:solidFill>
              </a:rPr>
              <a:t>Пирамида</a:t>
            </a:r>
          </a:p>
          <a:p>
            <a:pPr>
              <a:buFont typeface="Wingdings" panose="05000000000000000000" pitchFamily="2" charset="2"/>
              <a:buChar char="v"/>
            </a:pPr>
            <a:r>
              <a:rPr lang="kk-KZ" sz="4000" dirty="0" smtClean="0">
                <a:solidFill>
                  <a:schemeClr val="accent1"/>
                </a:solidFill>
              </a:rPr>
              <a:t>Елесті жетелеу</a:t>
            </a:r>
          </a:p>
          <a:p>
            <a:pPr>
              <a:buFont typeface="Wingdings" panose="05000000000000000000" pitchFamily="2" charset="2"/>
              <a:buChar char="v"/>
            </a:pPr>
            <a:r>
              <a:rPr lang="kk-KZ" sz="4000" dirty="0" smtClean="0">
                <a:solidFill>
                  <a:schemeClr val="accent1"/>
                </a:solidFill>
              </a:rPr>
              <a:t>РАФТ</a:t>
            </a:r>
          </a:p>
          <a:p>
            <a:pPr>
              <a:buFont typeface="Wingdings" panose="05000000000000000000" pitchFamily="2" charset="2"/>
              <a:buChar char="v"/>
            </a:pPr>
            <a:r>
              <a:rPr lang="kk-KZ" sz="4000" dirty="0" smtClean="0">
                <a:solidFill>
                  <a:schemeClr val="accent1"/>
                </a:solidFill>
              </a:rPr>
              <a:t>Ассоциация</a:t>
            </a:r>
          </a:p>
          <a:p>
            <a:pPr>
              <a:buFont typeface="Wingdings" panose="05000000000000000000" pitchFamily="2" charset="2"/>
              <a:buChar char="v"/>
            </a:pPr>
            <a:r>
              <a:rPr lang="kk-KZ" sz="4000" dirty="0" smtClean="0">
                <a:solidFill>
                  <a:schemeClr val="accent1"/>
                </a:solidFill>
              </a:rPr>
              <a:t>Бес жол өлең</a:t>
            </a:r>
          </a:p>
          <a:p>
            <a:pPr>
              <a:buFont typeface="Wingdings" panose="05000000000000000000" pitchFamily="2" charset="2"/>
              <a:buChar char="v"/>
            </a:pPr>
            <a:r>
              <a:rPr lang="kk-KZ" sz="4000" dirty="0" smtClean="0">
                <a:solidFill>
                  <a:schemeClr val="accent1"/>
                </a:solidFill>
              </a:rPr>
              <a:t>Болжам кестесі</a:t>
            </a:r>
          </a:p>
          <a:p>
            <a:pPr>
              <a:buFont typeface="Wingdings" panose="05000000000000000000" pitchFamily="2" charset="2"/>
              <a:buChar char="v"/>
            </a:pPr>
            <a:r>
              <a:rPr lang="kk-KZ" sz="4000" dirty="0" smtClean="0">
                <a:solidFill>
                  <a:schemeClr val="accent1"/>
                </a:solidFill>
              </a:rPr>
              <a:t>ЖИГСО</a:t>
            </a:r>
          </a:p>
          <a:p>
            <a:pPr>
              <a:buFont typeface="Wingdings" panose="05000000000000000000" pitchFamily="2" charset="2"/>
              <a:buChar char="v"/>
            </a:pPr>
            <a:r>
              <a:rPr lang="kk-KZ" sz="4000" dirty="0" smtClean="0">
                <a:solidFill>
                  <a:schemeClr val="accent1"/>
                </a:solidFill>
              </a:rPr>
              <a:t>Ыстық орындық </a:t>
            </a:r>
          </a:p>
          <a:p>
            <a:pPr>
              <a:buFont typeface="Wingdings" panose="05000000000000000000" pitchFamily="2" charset="2"/>
              <a:buChar char="v"/>
            </a:pPr>
            <a:r>
              <a:rPr lang="kk-KZ" sz="4000" dirty="0" smtClean="0">
                <a:solidFill>
                  <a:schemeClr val="accent1"/>
                </a:solidFill>
              </a:rPr>
              <a:t>Әлемді шарлау</a:t>
            </a:r>
          </a:p>
          <a:p>
            <a:pPr marL="0" indent="0">
              <a:buNone/>
            </a:pPr>
            <a:r>
              <a:rPr lang="kk-KZ" sz="2800" dirty="0" smtClean="0">
                <a:solidFill>
                  <a:schemeClr val="accent1"/>
                </a:solidFill>
              </a:rPr>
              <a:t> </a:t>
            </a:r>
          </a:p>
          <a:p>
            <a:pPr marL="0" indent="0">
              <a:buNone/>
            </a:pPr>
            <a:endParaRPr lang="kk-KZ" sz="2800" dirty="0" smtClean="0">
              <a:solidFill>
                <a:schemeClr val="accent1"/>
              </a:solidFill>
            </a:endParaRPr>
          </a:p>
        </p:txBody>
      </p:sp>
      <p:pic>
        <p:nvPicPr>
          <p:cNvPr id="4" name="Picture 9" descr="Arrows, Dots, Design, Direction, Trend, Pointer, Sign"/>
          <p:cNvPicPr>
            <a:picLocks noChangeAspect="1" noChangeArrowheads="1"/>
          </p:cNvPicPr>
          <p:nvPr/>
        </p:nvPicPr>
        <p:blipFill>
          <a:blip r:embed="rId3" cstate="print"/>
          <a:srcRect/>
          <a:stretch>
            <a:fillRect/>
          </a:stretch>
        </p:blipFill>
        <p:spPr bwMode="auto">
          <a:xfrm>
            <a:off x="7035252" y="5412761"/>
            <a:ext cx="2108748" cy="1445239"/>
          </a:xfrm>
          <a:prstGeom prst="rect">
            <a:avLst/>
          </a:prstGeom>
          <a:noFill/>
          <a:ln w="9525">
            <a:noFill/>
            <a:miter lim="800000"/>
            <a:headEnd/>
            <a:tailEnd/>
          </a:ln>
        </p:spPr>
      </p:pic>
      <p:pic>
        <p:nvPicPr>
          <p:cNvPr id="5" name="Объект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51920" y="4633218"/>
            <a:ext cx="2880320" cy="1197516"/>
          </a:xfrm>
          <a:prstGeom prst="rect">
            <a:avLst/>
          </a:prstGeom>
        </p:spPr>
      </p:pic>
      <p:pic>
        <p:nvPicPr>
          <p:cNvPr id="6" name="Объект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01269" y="3184105"/>
            <a:ext cx="2655473" cy="1211645"/>
          </a:xfrm>
          <a:prstGeom prst="rect">
            <a:avLst/>
          </a:prstGeom>
        </p:spPr>
      </p:pic>
      <p:pic>
        <p:nvPicPr>
          <p:cNvPr id="7" name="Объект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7100" y="1774736"/>
            <a:ext cx="2736303" cy="1171901"/>
          </a:xfrm>
          <a:prstGeom prst="rect">
            <a:avLst/>
          </a:prstGeom>
        </p:spPr>
      </p:pic>
      <p:pic>
        <p:nvPicPr>
          <p:cNvPr id="8" name="Объект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84420" y="526032"/>
            <a:ext cx="2734356" cy="1055458"/>
          </a:xfrm>
          <a:prstGeom prst="rect">
            <a:avLst/>
          </a:prstGeom>
        </p:spPr>
      </p:pic>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3752"/>
            <a:ext cx="8229600" cy="710952"/>
          </a:xfrm>
        </p:spPr>
        <p:txBody>
          <a:bodyPr>
            <a:noAutofit/>
          </a:bodyPr>
          <a:lstStyle/>
          <a:p>
            <a:r>
              <a:rPr lang="kk-KZ" sz="4400" dirty="0" smtClean="0">
                <a:latin typeface="Times New Roman" panose="02020603050405020304" pitchFamily="18" charset="0"/>
                <a:cs typeface="Times New Roman" panose="02020603050405020304" pitchFamily="18" charset="0"/>
              </a:rPr>
              <a:t>Технологияның тиімділігі</a:t>
            </a:r>
            <a:endParaRPr lang="ru-RU" sz="4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9512" y="692696"/>
            <a:ext cx="8229600" cy="4389120"/>
          </a:xfrm>
        </p:spPr>
        <p:txBody>
          <a:bodyPr>
            <a:noAutofit/>
          </a:bodyPr>
          <a:lstStyle/>
          <a:p>
            <a:pPr>
              <a:buFont typeface="Wingdings" panose="05000000000000000000" pitchFamily="2" charset="2"/>
              <a:buChar char="Ø"/>
            </a:pPr>
            <a:r>
              <a:rPr lang="kk-KZ" sz="2400" dirty="0" smtClean="0">
                <a:solidFill>
                  <a:schemeClr val="accent1"/>
                </a:solidFill>
              </a:rPr>
              <a:t>Балалар күні бұрын берілген тапсырмамен де сабақ үстінде берілген тапсырмалармен қосымша ізденеді, өз бетімен дайындалады.</a:t>
            </a:r>
            <a:endParaRPr lang="ru-RU" sz="2400" dirty="0" smtClean="0">
              <a:solidFill>
                <a:schemeClr val="accent1"/>
              </a:solidFill>
            </a:endParaRPr>
          </a:p>
          <a:p>
            <a:pPr>
              <a:buFont typeface="Wingdings" panose="05000000000000000000" pitchFamily="2" charset="2"/>
              <a:buChar char="Ø"/>
            </a:pPr>
            <a:r>
              <a:rPr lang="kk-KZ" sz="2400" dirty="0" smtClean="0">
                <a:solidFill>
                  <a:schemeClr val="accent1"/>
                </a:solidFill>
              </a:rPr>
              <a:t>Студент ой қиялының дамуына, пікір айтуына еркіндік беріледі.</a:t>
            </a:r>
          </a:p>
          <a:p>
            <a:pPr>
              <a:buFont typeface="Wingdings" panose="05000000000000000000" pitchFamily="2" charset="2"/>
              <a:buChar char="Ø"/>
            </a:pPr>
            <a:r>
              <a:rPr lang="kk-KZ" sz="2400" dirty="0" smtClean="0">
                <a:solidFill>
                  <a:schemeClr val="accent1"/>
                </a:solidFill>
              </a:rPr>
              <a:t>Өз өміріне, қоршаған ортаға сын көзбен қарауға үйренеді.</a:t>
            </a:r>
          </a:p>
          <a:p>
            <a:pPr>
              <a:buFont typeface="Wingdings" panose="05000000000000000000" pitchFamily="2" charset="2"/>
              <a:buChar char="Ø"/>
            </a:pPr>
            <a:r>
              <a:rPr lang="kk-KZ" sz="2400" dirty="0" smtClean="0">
                <a:solidFill>
                  <a:schemeClr val="accent1"/>
                </a:solidFill>
              </a:rPr>
              <a:t>Өзгенің пікірін тыңдап, оған өз көзқарасын қоса білуге үйренеді.</a:t>
            </a:r>
          </a:p>
          <a:p>
            <a:pPr>
              <a:buFont typeface="Wingdings" panose="05000000000000000000" pitchFamily="2" charset="2"/>
              <a:buChar char="Ø"/>
            </a:pPr>
            <a:r>
              <a:rPr lang="kk-KZ" sz="2400" dirty="0" smtClean="0">
                <a:solidFill>
                  <a:schemeClr val="accent1"/>
                </a:solidFill>
              </a:rPr>
              <a:t>Шыншылдық, әділдікке дағдыланады</a:t>
            </a:r>
          </a:p>
          <a:p>
            <a:pPr>
              <a:buFont typeface="Wingdings" panose="05000000000000000000" pitchFamily="2" charset="2"/>
              <a:buChar char="Ø"/>
            </a:pPr>
            <a:r>
              <a:rPr lang="kk-KZ" sz="2400" dirty="0" smtClean="0">
                <a:solidFill>
                  <a:schemeClr val="accent1"/>
                </a:solidFill>
              </a:rPr>
              <a:t>Өзгенің пікірімен санасуға үйренеді</a:t>
            </a:r>
          </a:p>
          <a:p>
            <a:pPr>
              <a:buFont typeface="Wingdings" panose="05000000000000000000" pitchFamily="2" charset="2"/>
              <a:buChar char="Ø"/>
            </a:pPr>
            <a:r>
              <a:rPr lang="kk-KZ" sz="2400" dirty="0" smtClean="0">
                <a:solidFill>
                  <a:schemeClr val="accent1"/>
                </a:solidFill>
              </a:rPr>
              <a:t>Әр түрлі шығармашылық жұмыстара дағдыланады</a:t>
            </a:r>
          </a:p>
          <a:p>
            <a:pPr>
              <a:buFont typeface="Wingdings" panose="05000000000000000000" pitchFamily="2" charset="2"/>
              <a:buChar char="Ø"/>
            </a:pPr>
            <a:r>
              <a:rPr lang="kk-KZ" sz="2400" dirty="0" smtClean="0">
                <a:solidFill>
                  <a:schemeClr val="accent1"/>
                </a:solidFill>
              </a:rPr>
              <a:t>Өз пікірін қорғай дәлелдей алады</a:t>
            </a:r>
          </a:p>
          <a:p>
            <a:pPr>
              <a:buFont typeface="Wingdings" panose="05000000000000000000" pitchFamily="2" charset="2"/>
              <a:buChar char="Ø"/>
            </a:pPr>
            <a:r>
              <a:rPr lang="kk-KZ" sz="2400" dirty="0" smtClean="0">
                <a:solidFill>
                  <a:schemeClr val="accent1"/>
                </a:solidFill>
              </a:rPr>
              <a:t>Топпен жұмыс істеуге үйренеді</a:t>
            </a:r>
          </a:p>
          <a:p>
            <a:pPr>
              <a:buFont typeface="Wingdings" panose="05000000000000000000" pitchFamily="2" charset="2"/>
              <a:buChar char="Ø"/>
            </a:pPr>
            <a:r>
              <a:rPr lang="kk-KZ" sz="2400" dirty="0" smtClean="0">
                <a:solidFill>
                  <a:schemeClr val="accent1"/>
                </a:solidFill>
              </a:rPr>
              <a:t>Жан дүниесін тәрбиелейді</a:t>
            </a:r>
          </a:p>
        </p:txBody>
      </p:sp>
    </p:spTree>
    <p:extLst>
      <p:ext uri="{BB962C8B-B14F-4D97-AF65-F5344CB8AC3E}">
        <p14:creationId xmlns:p14="http://schemas.microsoft.com/office/powerpoint/2010/main" val="1893964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10544" y="332656"/>
            <a:ext cx="6933456" cy="1143000"/>
          </a:xfrm>
        </p:spPr>
        <p:txBody>
          <a:bodyPr>
            <a:normAutofit/>
          </a:bodyPr>
          <a:lstStyle/>
          <a:p>
            <a:pPr lvl="3" algn="ctr" rtl="0">
              <a:spcBef>
                <a:spcPct val="0"/>
              </a:spcBef>
            </a:pPr>
            <a:r>
              <a:rPr lang="kk-KZ" sz="5400" dirty="0" smtClean="0">
                <a:solidFill>
                  <a:schemeClr val="accent1">
                    <a:lumMod val="60000"/>
                    <a:lumOff val="40000"/>
                  </a:schemeClr>
                </a:solidFill>
              </a:rPr>
              <a:t>Рефлексия</a:t>
            </a:r>
            <a:endParaRPr lang="kk-KZ" sz="5400" dirty="0">
              <a:solidFill>
                <a:schemeClr val="accent1">
                  <a:lumMod val="60000"/>
                  <a:lumOff val="40000"/>
                </a:schemeClr>
              </a:solidFill>
            </a:endParaRPr>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2" y="1916832"/>
            <a:ext cx="8784976" cy="4752528"/>
          </a:xfrm>
        </p:spPr>
      </p:pic>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8640"/>
            <a:ext cx="2015257" cy="13198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876</TotalTime>
  <Words>342</Words>
  <Application>Microsoft Office PowerPoint</Application>
  <PresentationFormat>Экран (4:3)</PresentationFormat>
  <Paragraphs>91</Paragraphs>
  <Slides>12</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Поток</vt:lpstr>
      <vt:lpstr>СЫНИ ОЙЛАУ- ОЙДЫ ШЫҢДАУ</vt:lpstr>
      <vt:lpstr>  Сын тұрғысынан ойлау  Сын тұрғысынан ойлау-ашық қоғам негізі. Ол өз алдына сұрақтар қойып және оларға жауап іздеу, әр мәселеге байланысты өз пікірін айтып, оны дәлелдей алу, сонымен қатар басқалардың пікірлерін дәлірек қарастыруды және сол дәлелдемелердің қисынын зерттеу дегенді білдіреді. Бұл оқыту «қарапайымнан күрделіге» деп аталады.Жаңартылған білім мазмұнының мақсаты да – балалардың  сын тұрғысынан ойлауын дамыту.  Сын тұрғысынан ойлау – сынау емес шыңдалған ойлау. Әр бала жас кезінен еркін ойлауға, алдына қойған істі жоспарлап, оны соңына  дейін жеткізуге, кедергілерге қарсы тұруға бейімделген жөн. Олардың сыни көз-қарасын қалыптастырып, ашық еркін, сөйлеуге баулу әр ұстаздің міндеті.СТО сабақ процесінде ең басты тұлға бала екенін көрсетеді. Сын тұрғысынан ойлау әдісі балалардың ойын, еркін сөйлеуін, тілін дамытып бір-бірін тыңдай білуге өзінің де басқаның да жауабын сын тұрғысынан баға бере отырып құрмет көрсетуге бағыт береді.</vt:lpstr>
      <vt:lpstr>Презентация PowerPoint</vt:lpstr>
      <vt:lpstr>Жеке тұлғаны сын тұрғысынан ойлауды меңгеру үшін мынандай қасиеттері болуы шарт</vt:lpstr>
      <vt:lpstr>        </vt:lpstr>
      <vt:lpstr>Бағдарлама құрылымы үш деңгейден тұрады</vt:lpstr>
      <vt:lpstr>Презентация PowerPoint</vt:lpstr>
      <vt:lpstr>Технологияның тиімділігі</vt:lpstr>
      <vt:lpstr>Рефлексия</vt:lpstr>
      <vt:lpstr>Назарларыңызға рахмет</vt:lpstr>
      <vt:lpstr>Пайданылған әдебиеттер:</vt:lpstr>
      <vt:lpstr>Жаркент гуманитарлық-техникалық колледжі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XTreme.ws</cp:lastModifiedBy>
  <cp:revision>61</cp:revision>
  <cp:lastPrinted>2009-03-18T20:15:47Z</cp:lastPrinted>
  <dcterms:created xsi:type="dcterms:W3CDTF">2018-12-12T05:37:52Z</dcterms:created>
  <dcterms:modified xsi:type="dcterms:W3CDTF">2019-03-15T15:33:10Z</dcterms:modified>
</cp:coreProperties>
</file>