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66" r:id="rId4"/>
    <p:sldId id="267" r:id="rId5"/>
    <p:sldId id="268" r:id="rId6"/>
    <p:sldId id="269" r:id="rId7"/>
    <p:sldId id="270" r:id="rId8"/>
    <p:sldId id="259" r:id="rId9"/>
    <p:sldId id="260" r:id="rId10"/>
    <p:sldId id="261" r:id="rId11"/>
    <p:sldId id="262" r:id="rId12"/>
    <p:sldId id="264" r:id="rId13"/>
    <p:sldId id="265" r:id="rId14"/>
    <p:sldId id="263" r:id="rId1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16" d="100"/>
          <a:sy n="116" d="100"/>
        </p:scale>
        <p:origin x="216" y="2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C403BFB-35A0-4307-A22E-EF7AFB7C9774}"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63EBB4F3-8D00-4770-9579-46C021863FF2}">
      <dgm:prSet phldrT="[Текст]" custT="1"/>
      <dgm:spPr/>
      <dgm:t>
        <a:bodyPr/>
        <a:lstStyle/>
        <a:p>
          <a:r>
            <a:rPr lang="kk-KZ" sz="2000" dirty="0" smtClean="0">
              <a:solidFill>
                <a:schemeClr val="tx1"/>
              </a:solidFill>
              <a:latin typeface="Times New Roman" panose="02020603050405020304" pitchFamily="18" charset="0"/>
              <a:cs typeface="Times New Roman" panose="02020603050405020304" pitchFamily="18" charset="0"/>
            </a:rPr>
            <a:t>Практика бағдарламасында және жеке тапсырмада көрсетілген тапсырмаларды толығымен орындауға;</a:t>
          </a:r>
          <a:endParaRPr lang="ru-RU" sz="600" dirty="0">
            <a:solidFill>
              <a:schemeClr val="tx1"/>
            </a:solidFill>
            <a:latin typeface="Times New Roman" panose="02020603050405020304" pitchFamily="18" charset="0"/>
            <a:cs typeface="Times New Roman" panose="02020603050405020304" pitchFamily="18" charset="0"/>
          </a:endParaRPr>
        </a:p>
      </dgm:t>
    </dgm:pt>
    <dgm:pt modelId="{DD8F3C18-3792-4336-9473-008ECBA36AC6}" type="parTrans" cxnId="{7BCA3A21-A836-4B09-AB4F-5E49032F320E}">
      <dgm:prSet/>
      <dgm:spPr/>
      <dgm:t>
        <a:bodyPr/>
        <a:lstStyle/>
        <a:p>
          <a:endParaRPr lang="ru-RU"/>
        </a:p>
      </dgm:t>
    </dgm:pt>
    <dgm:pt modelId="{16B8E22A-FB5D-4EA8-BDF0-2BB210F32421}" type="sibTrans" cxnId="{7BCA3A21-A836-4B09-AB4F-5E49032F320E}">
      <dgm:prSet/>
      <dgm:spPr/>
      <dgm:t>
        <a:bodyPr/>
        <a:lstStyle/>
        <a:p>
          <a:endParaRPr lang="ru-RU"/>
        </a:p>
      </dgm:t>
    </dgm:pt>
    <dgm:pt modelId="{A1C097A9-D265-403E-919E-EC378AEED545}">
      <dgm:prSet phldrT="[Текст]" custT="1"/>
      <dgm:spPr/>
      <dgm:t>
        <a:bodyPr/>
        <a:lstStyle/>
        <a:p>
          <a:r>
            <a:rPr lang="kk-KZ" sz="2000" dirty="0" smtClean="0">
              <a:solidFill>
                <a:schemeClr val="tx1"/>
              </a:solidFill>
              <a:latin typeface="Times New Roman" panose="02020603050405020304" pitchFamily="18" charset="0"/>
              <a:cs typeface="Times New Roman" panose="02020603050405020304" pitchFamily="18" charset="0"/>
            </a:rPr>
            <a:t>Практика күнделігін уақытында толтыруға;</a:t>
          </a:r>
          <a:endParaRPr lang="ru-RU" sz="2000" dirty="0">
            <a:solidFill>
              <a:schemeClr val="tx1"/>
            </a:solidFill>
            <a:latin typeface="Times New Roman" panose="02020603050405020304" pitchFamily="18" charset="0"/>
            <a:cs typeface="Times New Roman" panose="02020603050405020304" pitchFamily="18" charset="0"/>
          </a:endParaRPr>
        </a:p>
      </dgm:t>
    </dgm:pt>
    <dgm:pt modelId="{1B684274-75CC-49B6-8A65-A1AF0F4344D5}" type="parTrans" cxnId="{D594CEC0-7970-44F4-AD9B-AB32B8A60899}">
      <dgm:prSet/>
      <dgm:spPr/>
      <dgm:t>
        <a:bodyPr/>
        <a:lstStyle/>
        <a:p>
          <a:endParaRPr lang="ru-RU"/>
        </a:p>
      </dgm:t>
    </dgm:pt>
    <dgm:pt modelId="{E18BC585-C2D7-4BFD-80B8-9149332FCF07}" type="sibTrans" cxnId="{D594CEC0-7970-44F4-AD9B-AB32B8A60899}">
      <dgm:prSet/>
      <dgm:spPr/>
      <dgm:t>
        <a:bodyPr/>
        <a:lstStyle/>
        <a:p>
          <a:endParaRPr lang="ru-RU"/>
        </a:p>
      </dgm:t>
    </dgm:pt>
    <dgm:pt modelId="{88EA1D52-72E0-4FA9-89C4-F8A0656DF51F}">
      <dgm:prSet phldrT="[Текст]" custT="1"/>
      <dgm:spPr/>
      <dgm:t>
        <a:bodyPr/>
        <a:lstStyle/>
        <a:p>
          <a:r>
            <a:rPr lang="kk-KZ" sz="2000" dirty="0" smtClean="0">
              <a:solidFill>
                <a:schemeClr val="tx1"/>
              </a:solidFill>
              <a:latin typeface="Times New Roman" panose="02020603050405020304" pitchFamily="18" charset="0"/>
              <a:cs typeface="Times New Roman" panose="02020603050405020304" pitchFamily="18" charset="0"/>
            </a:rPr>
            <a:t>Практика базасында қолданыстағы ішкі еңбек тәртібі  ережесіне бағынуға;</a:t>
          </a:r>
          <a:endParaRPr lang="ru-RU" sz="2000" dirty="0">
            <a:solidFill>
              <a:schemeClr val="tx1"/>
            </a:solidFill>
            <a:latin typeface="Times New Roman" panose="02020603050405020304" pitchFamily="18" charset="0"/>
            <a:cs typeface="Times New Roman" panose="02020603050405020304" pitchFamily="18" charset="0"/>
          </a:endParaRPr>
        </a:p>
      </dgm:t>
    </dgm:pt>
    <dgm:pt modelId="{8A753311-558E-4A34-9424-6BF8A3987930}" type="parTrans" cxnId="{C203B6C3-5A27-48A9-86CF-73300B36D06D}">
      <dgm:prSet/>
      <dgm:spPr/>
      <dgm:t>
        <a:bodyPr/>
        <a:lstStyle/>
        <a:p>
          <a:endParaRPr lang="ru-RU"/>
        </a:p>
      </dgm:t>
    </dgm:pt>
    <dgm:pt modelId="{10D92B1E-6032-46A3-A58D-024C7869FBC8}" type="sibTrans" cxnId="{C203B6C3-5A27-48A9-86CF-73300B36D06D}">
      <dgm:prSet/>
      <dgm:spPr/>
      <dgm:t>
        <a:bodyPr/>
        <a:lstStyle/>
        <a:p>
          <a:endParaRPr lang="ru-RU"/>
        </a:p>
      </dgm:t>
    </dgm:pt>
    <dgm:pt modelId="{AE0073A2-7F23-4538-9A74-53FE37D1ED97}">
      <dgm:prSet phldrT="[Текст]"/>
      <dgm:spPr/>
      <dgm:t>
        <a:bodyPr/>
        <a:lstStyle/>
        <a:p>
          <a:endParaRPr lang="ru-RU" dirty="0"/>
        </a:p>
      </dgm:t>
    </dgm:pt>
    <dgm:pt modelId="{212C74FC-8B0B-4660-B140-8D29F281C239}" type="parTrans" cxnId="{01967D6C-7E2B-4ABF-8449-A9FCE306C46E}">
      <dgm:prSet/>
      <dgm:spPr/>
      <dgm:t>
        <a:bodyPr/>
        <a:lstStyle/>
        <a:p>
          <a:endParaRPr lang="ru-RU"/>
        </a:p>
      </dgm:t>
    </dgm:pt>
    <dgm:pt modelId="{95618636-EF41-4C93-999F-A0900BE2CD7B}" type="sibTrans" cxnId="{01967D6C-7E2B-4ABF-8449-A9FCE306C46E}">
      <dgm:prSet/>
      <dgm:spPr/>
      <dgm:t>
        <a:bodyPr/>
        <a:lstStyle/>
        <a:p>
          <a:endParaRPr lang="ru-RU"/>
        </a:p>
      </dgm:t>
    </dgm:pt>
    <dgm:pt modelId="{0AC60563-F25A-4DC4-9BE3-94FA78275A2E}">
      <dgm:prSet phldrT="[Текст]" custT="1"/>
      <dgm:spPr/>
      <dgm:t>
        <a:bodyPr/>
        <a:lstStyle/>
        <a:p>
          <a:r>
            <a:rPr lang="kk-KZ" sz="2000" dirty="0" smtClean="0">
              <a:solidFill>
                <a:schemeClr val="tx1"/>
              </a:solidFill>
              <a:latin typeface="Times New Roman" panose="02020603050405020304" pitchFamily="18" charset="0"/>
              <a:cs typeface="Times New Roman" panose="02020603050405020304" pitchFamily="18" charset="0"/>
            </a:rPr>
            <a:t>Еңбек қорғау техника қауіпсіздігі мен өндірістік санитария ережелерін қатаң сақтауға;</a:t>
          </a:r>
          <a:endParaRPr lang="ru-RU" sz="600" dirty="0">
            <a:solidFill>
              <a:schemeClr val="tx1"/>
            </a:solidFill>
            <a:latin typeface="Times New Roman" panose="02020603050405020304" pitchFamily="18" charset="0"/>
            <a:cs typeface="Times New Roman" panose="02020603050405020304" pitchFamily="18" charset="0"/>
          </a:endParaRPr>
        </a:p>
      </dgm:t>
    </dgm:pt>
    <dgm:pt modelId="{96337F22-297E-4351-B9FD-11A740A91268}" type="sibTrans" cxnId="{1F79D31E-4F49-44D6-BA8C-4412BB5DB0A4}">
      <dgm:prSet/>
      <dgm:spPr/>
      <dgm:t>
        <a:bodyPr/>
        <a:lstStyle/>
        <a:p>
          <a:endParaRPr lang="ru-RU"/>
        </a:p>
      </dgm:t>
    </dgm:pt>
    <dgm:pt modelId="{84633B49-5505-4412-9EE6-FC0EDBBC5BDC}" type="parTrans" cxnId="{1F79D31E-4F49-44D6-BA8C-4412BB5DB0A4}">
      <dgm:prSet/>
      <dgm:spPr/>
      <dgm:t>
        <a:bodyPr/>
        <a:lstStyle/>
        <a:p>
          <a:endParaRPr lang="ru-RU"/>
        </a:p>
      </dgm:t>
    </dgm:pt>
    <dgm:pt modelId="{812FE0F9-8433-4047-A64F-97B5D8297EB7}">
      <dgm:prSet phldrT="[Текст]" custT="1"/>
      <dgm:spPr/>
      <dgm:t>
        <a:bodyPr/>
        <a:lstStyle/>
        <a:p>
          <a:r>
            <a:rPr lang="kk-KZ" sz="1800" dirty="0" smtClean="0">
              <a:solidFill>
                <a:schemeClr val="tx1"/>
              </a:solidFill>
              <a:latin typeface="Times New Roman" panose="02020603050405020304" pitchFamily="18" charset="0"/>
              <a:cs typeface="Times New Roman" panose="02020603050405020304" pitchFamily="18" charset="0"/>
            </a:rPr>
            <a:t>Практика жетекшісіне барлық тапсырмаларды орындау туралы кәсіпорын басшысының қолы қойылған жазбаша есеп пен практика күнделігін және басқа да  тиесілі құжаттарды  өткізуге.</a:t>
          </a:r>
          <a:endParaRPr lang="ru-RU" sz="600" dirty="0">
            <a:solidFill>
              <a:schemeClr val="tx1"/>
            </a:solidFill>
            <a:latin typeface="Times New Roman" panose="02020603050405020304" pitchFamily="18" charset="0"/>
            <a:cs typeface="Times New Roman" panose="02020603050405020304" pitchFamily="18" charset="0"/>
          </a:endParaRPr>
        </a:p>
      </dgm:t>
    </dgm:pt>
    <dgm:pt modelId="{21F65A7B-773D-4747-AFFC-C20524D75492}" type="parTrans" cxnId="{88DDEF2C-F385-4359-99A1-12FC8162A2D3}">
      <dgm:prSet/>
      <dgm:spPr/>
      <dgm:t>
        <a:bodyPr/>
        <a:lstStyle/>
        <a:p>
          <a:endParaRPr lang="ru-RU"/>
        </a:p>
      </dgm:t>
    </dgm:pt>
    <dgm:pt modelId="{80009D7F-A0D9-4EE1-AD74-328F79736EE3}" type="sibTrans" cxnId="{88DDEF2C-F385-4359-99A1-12FC8162A2D3}">
      <dgm:prSet/>
      <dgm:spPr/>
      <dgm:t>
        <a:bodyPr/>
        <a:lstStyle/>
        <a:p>
          <a:endParaRPr lang="ru-RU"/>
        </a:p>
      </dgm:t>
    </dgm:pt>
    <dgm:pt modelId="{8290A227-4B22-4855-9A2E-6FF06ED6D0AD}" type="pres">
      <dgm:prSet presAssocID="{4C403BFB-35A0-4307-A22E-EF7AFB7C9774}" presName="linear" presStyleCnt="0">
        <dgm:presLayoutVars>
          <dgm:dir/>
          <dgm:animLvl val="lvl"/>
          <dgm:resizeHandles val="exact"/>
        </dgm:presLayoutVars>
      </dgm:prSet>
      <dgm:spPr/>
      <dgm:t>
        <a:bodyPr/>
        <a:lstStyle/>
        <a:p>
          <a:endParaRPr lang="ru-RU"/>
        </a:p>
      </dgm:t>
    </dgm:pt>
    <dgm:pt modelId="{DE4B6EB9-C971-486F-B8FE-19E395F21C94}" type="pres">
      <dgm:prSet presAssocID="{63EBB4F3-8D00-4770-9579-46C021863FF2}" presName="parentLin" presStyleCnt="0"/>
      <dgm:spPr/>
    </dgm:pt>
    <dgm:pt modelId="{E6362459-7050-46FE-A9B4-EDFF383C51EA}" type="pres">
      <dgm:prSet presAssocID="{63EBB4F3-8D00-4770-9579-46C021863FF2}" presName="parentLeftMargin" presStyleLbl="node1" presStyleIdx="0" presStyleCnt="5"/>
      <dgm:spPr/>
      <dgm:t>
        <a:bodyPr/>
        <a:lstStyle/>
        <a:p>
          <a:endParaRPr lang="ru-RU"/>
        </a:p>
      </dgm:t>
    </dgm:pt>
    <dgm:pt modelId="{CDE8BBDF-45FD-4297-AF58-C1264CD69E39}" type="pres">
      <dgm:prSet presAssocID="{63EBB4F3-8D00-4770-9579-46C021863FF2}" presName="parentText" presStyleLbl="node1" presStyleIdx="0" presStyleCnt="5" custScaleX="101302" custScaleY="417978" custLinFactNeighborX="25990" custLinFactNeighborY="-61988">
        <dgm:presLayoutVars>
          <dgm:chMax val="0"/>
          <dgm:bulletEnabled val="1"/>
        </dgm:presLayoutVars>
      </dgm:prSet>
      <dgm:spPr/>
      <dgm:t>
        <a:bodyPr/>
        <a:lstStyle/>
        <a:p>
          <a:endParaRPr lang="ru-RU"/>
        </a:p>
      </dgm:t>
    </dgm:pt>
    <dgm:pt modelId="{223FA64E-9884-4590-A287-16E3B23B637A}" type="pres">
      <dgm:prSet presAssocID="{63EBB4F3-8D00-4770-9579-46C021863FF2}" presName="negativeSpace" presStyleCnt="0"/>
      <dgm:spPr/>
    </dgm:pt>
    <dgm:pt modelId="{ABC9F12D-9BCF-4956-8EBB-DA7DDF8743C8}" type="pres">
      <dgm:prSet presAssocID="{63EBB4F3-8D00-4770-9579-46C021863FF2}" presName="childText" presStyleLbl="conFgAcc1" presStyleIdx="0" presStyleCnt="5" custLinFactY="1711298" custLinFactNeighborX="-256" custLinFactNeighborY="1800000">
        <dgm:presLayoutVars>
          <dgm:bulletEnabled val="1"/>
        </dgm:presLayoutVars>
      </dgm:prSet>
      <dgm:spPr/>
    </dgm:pt>
    <dgm:pt modelId="{5E56A604-5386-4190-A477-D2A4F34FAF36}" type="pres">
      <dgm:prSet presAssocID="{16B8E22A-FB5D-4EA8-BDF0-2BB210F32421}" presName="spaceBetweenRectangles" presStyleCnt="0"/>
      <dgm:spPr/>
    </dgm:pt>
    <dgm:pt modelId="{AEF7266E-0E30-436A-BD22-1A749C22B207}" type="pres">
      <dgm:prSet presAssocID="{A1C097A9-D265-403E-919E-EC378AEED545}" presName="parentLin" presStyleCnt="0"/>
      <dgm:spPr/>
    </dgm:pt>
    <dgm:pt modelId="{D764CF2C-8C7B-4B01-85C2-B2EE58F6542C}" type="pres">
      <dgm:prSet presAssocID="{A1C097A9-D265-403E-919E-EC378AEED545}" presName="parentLeftMargin" presStyleLbl="node1" presStyleIdx="0" presStyleCnt="5"/>
      <dgm:spPr/>
      <dgm:t>
        <a:bodyPr/>
        <a:lstStyle/>
        <a:p>
          <a:endParaRPr lang="ru-RU"/>
        </a:p>
      </dgm:t>
    </dgm:pt>
    <dgm:pt modelId="{8A1CC981-A151-4EB5-8462-490AA95F15AD}" type="pres">
      <dgm:prSet presAssocID="{A1C097A9-D265-403E-919E-EC378AEED545}" presName="parentText" presStyleLbl="node1" presStyleIdx="1" presStyleCnt="5" custScaleX="101728" custScaleY="353610" custLinFactX="1204" custLinFactY="-3838" custLinFactNeighborX="100000" custLinFactNeighborY="-100000">
        <dgm:presLayoutVars>
          <dgm:chMax val="0"/>
          <dgm:bulletEnabled val="1"/>
        </dgm:presLayoutVars>
      </dgm:prSet>
      <dgm:spPr/>
      <dgm:t>
        <a:bodyPr/>
        <a:lstStyle/>
        <a:p>
          <a:endParaRPr lang="ru-RU"/>
        </a:p>
      </dgm:t>
    </dgm:pt>
    <dgm:pt modelId="{B4582916-2293-49EA-8FA4-5D2772A57E1E}" type="pres">
      <dgm:prSet presAssocID="{A1C097A9-D265-403E-919E-EC378AEED545}" presName="negativeSpace" presStyleCnt="0"/>
      <dgm:spPr/>
    </dgm:pt>
    <dgm:pt modelId="{475C83ED-E850-4130-9390-D9005A02459D}" type="pres">
      <dgm:prSet presAssocID="{A1C097A9-D265-403E-919E-EC378AEED545}" presName="childText" presStyleLbl="conFgAcc1" presStyleIdx="1" presStyleCnt="5" custLinFactY="1791429" custLinFactNeighborY="1800000">
        <dgm:presLayoutVars>
          <dgm:bulletEnabled val="1"/>
        </dgm:presLayoutVars>
      </dgm:prSet>
      <dgm:spPr/>
    </dgm:pt>
    <dgm:pt modelId="{1EED6B72-D5C4-47BB-AB7E-A93163284967}" type="pres">
      <dgm:prSet presAssocID="{E18BC585-C2D7-4BFD-80B8-9149332FCF07}" presName="spaceBetweenRectangles" presStyleCnt="0"/>
      <dgm:spPr/>
    </dgm:pt>
    <dgm:pt modelId="{A8CD2D3B-84FC-4478-A258-24D4AB052C47}" type="pres">
      <dgm:prSet presAssocID="{88EA1D52-72E0-4FA9-89C4-F8A0656DF51F}" presName="parentLin" presStyleCnt="0"/>
      <dgm:spPr/>
    </dgm:pt>
    <dgm:pt modelId="{C539D2DC-5EE4-45D1-BBB1-B09C84908B34}" type="pres">
      <dgm:prSet presAssocID="{88EA1D52-72E0-4FA9-89C4-F8A0656DF51F}" presName="parentLeftMargin" presStyleLbl="node1" presStyleIdx="1" presStyleCnt="5"/>
      <dgm:spPr/>
      <dgm:t>
        <a:bodyPr/>
        <a:lstStyle/>
        <a:p>
          <a:endParaRPr lang="ru-RU"/>
        </a:p>
      </dgm:t>
    </dgm:pt>
    <dgm:pt modelId="{7A7AE04F-BECD-421F-8F4F-B8F3CE318F0F}" type="pres">
      <dgm:prSet presAssocID="{88EA1D52-72E0-4FA9-89C4-F8A0656DF51F}" presName="parentText" presStyleLbl="node1" presStyleIdx="2" presStyleCnt="5" custScaleX="99944" custScaleY="365166" custLinFactX="10738" custLinFactY="-81746" custLinFactNeighborX="100000" custLinFactNeighborY="-100000">
        <dgm:presLayoutVars>
          <dgm:chMax val="0"/>
          <dgm:bulletEnabled val="1"/>
        </dgm:presLayoutVars>
      </dgm:prSet>
      <dgm:spPr/>
      <dgm:t>
        <a:bodyPr/>
        <a:lstStyle/>
        <a:p>
          <a:endParaRPr lang="ru-RU"/>
        </a:p>
      </dgm:t>
    </dgm:pt>
    <dgm:pt modelId="{2A450BF1-CFC4-454E-A47B-2230CEC6166E}" type="pres">
      <dgm:prSet presAssocID="{88EA1D52-72E0-4FA9-89C4-F8A0656DF51F}" presName="negativeSpace" presStyleCnt="0"/>
      <dgm:spPr/>
    </dgm:pt>
    <dgm:pt modelId="{93A33DCF-72BA-4BD2-9BAD-83FD393F33EA}" type="pres">
      <dgm:prSet presAssocID="{88EA1D52-72E0-4FA9-89C4-F8A0656DF51F}" presName="childText" presStyleLbl="conFgAcc1" presStyleIdx="2" presStyleCnt="5" custLinFactY="1710743" custLinFactNeighborY="1800000">
        <dgm:presLayoutVars>
          <dgm:bulletEnabled val="1"/>
        </dgm:presLayoutVars>
      </dgm:prSet>
      <dgm:spPr/>
      <dgm:t>
        <a:bodyPr/>
        <a:lstStyle/>
        <a:p>
          <a:endParaRPr lang="ru-RU"/>
        </a:p>
      </dgm:t>
    </dgm:pt>
    <dgm:pt modelId="{4BE7F947-085C-4466-AFE2-4725E38A68C5}" type="pres">
      <dgm:prSet presAssocID="{10D92B1E-6032-46A3-A58D-024C7869FBC8}" presName="spaceBetweenRectangles" presStyleCnt="0"/>
      <dgm:spPr/>
    </dgm:pt>
    <dgm:pt modelId="{3DBCB3B0-71EB-4987-8E31-3749A5F13021}" type="pres">
      <dgm:prSet presAssocID="{0AC60563-F25A-4DC4-9BE3-94FA78275A2E}" presName="parentLin" presStyleCnt="0"/>
      <dgm:spPr/>
    </dgm:pt>
    <dgm:pt modelId="{E5E3F425-7F36-40AF-8BC3-C22E2550CDAE}" type="pres">
      <dgm:prSet presAssocID="{0AC60563-F25A-4DC4-9BE3-94FA78275A2E}" presName="parentLeftMargin" presStyleLbl="node1" presStyleIdx="2" presStyleCnt="5" custLinFactX="12236" custLinFactY="-157627" custLinFactNeighborX="100000" custLinFactNeighborY="-200000"/>
      <dgm:spPr/>
      <dgm:t>
        <a:bodyPr/>
        <a:lstStyle/>
        <a:p>
          <a:endParaRPr lang="ru-RU"/>
        </a:p>
      </dgm:t>
    </dgm:pt>
    <dgm:pt modelId="{A9766B52-BF9A-48B7-BF58-0074B138BF62}" type="pres">
      <dgm:prSet presAssocID="{0AC60563-F25A-4DC4-9BE3-94FA78275A2E}" presName="parentText" presStyleLbl="node1" presStyleIdx="3" presStyleCnt="5" custScaleX="100319" custScaleY="415011" custLinFactX="16711" custLinFactY="-100000" custLinFactNeighborX="100000" custLinFactNeighborY="-147687">
        <dgm:presLayoutVars>
          <dgm:chMax val="0"/>
          <dgm:bulletEnabled val="1"/>
        </dgm:presLayoutVars>
      </dgm:prSet>
      <dgm:spPr/>
      <dgm:t>
        <a:bodyPr/>
        <a:lstStyle/>
        <a:p>
          <a:endParaRPr lang="ru-RU"/>
        </a:p>
      </dgm:t>
    </dgm:pt>
    <dgm:pt modelId="{632E51F3-AA0B-4120-841C-63BEFCD2D254}" type="pres">
      <dgm:prSet presAssocID="{0AC60563-F25A-4DC4-9BE3-94FA78275A2E}" presName="negativeSpace" presStyleCnt="0"/>
      <dgm:spPr/>
    </dgm:pt>
    <dgm:pt modelId="{A18BBFB2-5A8D-4C86-86BB-13B9020D081E}" type="pres">
      <dgm:prSet presAssocID="{0AC60563-F25A-4DC4-9BE3-94FA78275A2E}" presName="childText" presStyleLbl="conFgAcc1" presStyleIdx="3" presStyleCnt="5" custLinFactY="1649571" custLinFactNeighborY="1700000">
        <dgm:presLayoutVars>
          <dgm:bulletEnabled val="1"/>
        </dgm:presLayoutVars>
      </dgm:prSet>
      <dgm:spPr/>
    </dgm:pt>
    <dgm:pt modelId="{C5F8D373-88FE-4120-8A44-FA0EC41893BF}" type="pres">
      <dgm:prSet presAssocID="{96337F22-297E-4351-B9FD-11A740A91268}" presName="spaceBetweenRectangles" presStyleCnt="0"/>
      <dgm:spPr/>
    </dgm:pt>
    <dgm:pt modelId="{96D6BCB6-1345-451E-AD25-4CFB1FE9D843}" type="pres">
      <dgm:prSet presAssocID="{812FE0F9-8433-4047-A64F-97B5D8297EB7}" presName="parentLin" presStyleCnt="0"/>
      <dgm:spPr/>
    </dgm:pt>
    <dgm:pt modelId="{F88B7386-31F4-4AC1-90AF-FA10EC5AFAB9}" type="pres">
      <dgm:prSet presAssocID="{812FE0F9-8433-4047-A64F-97B5D8297EB7}" presName="parentLeftMargin" presStyleLbl="node1" presStyleIdx="3" presStyleCnt="5" custLinFactX="5776" custLinFactY="-182971" custLinFactNeighborX="100000" custLinFactNeighborY="-200000"/>
      <dgm:spPr/>
      <dgm:t>
        <a:bodyPr/>
        <a:lstStyle/>
        <a:p>
          <a:endParaRPr lang="ru-RU"/>
        </a:p>
      </dgm:t>
    </dgm:pt>
    <dgm:pt modelId="{035B5858-0C1F-4647-A7BA-D23B657BE4E5}" type="pres">
      <dgm:prSet presAssocID="{812FE0F9-8433-4047-A64F-97B5D8297EB7}" presName="parentText" presStyleLbl="node1" presStyleIdx="4" presStyleCnt="5" custScaleX="99406" custScaleY="390353" custLinFactX="22106" custLinFactY="-108964" custLinFactNeighborX="100000" custLinFactNeighborY="-200000">
        <dgm:presLayoutVars>
          <dgm:chMax val="0"/>
          <dgm:bulletEnabled val="1"/>
        </dgm:presLayoutVars>
      </dgm:prSet>
      <dgm:spPr/>
      <dgm:t>
        <a:bodyPr/>
        <a:lstStyle/>
        <a:p>
          <a:endParaRPr lang="ru-RU"/>
        </a:p>
      </dgm:t>
    </dgm:pt>
    <dgm:pt modelId="{28D62D9E-8EDF-4C1A-BE57-B46A2D6C4D5A}" type="pres">
      <dgm:prSet presAssocID="{812FE0F9-8433-4047-A64F-97B5D8297EB7}" presName="negativeSpace" presStyleCnt="0"/>
      <dgm:spPr/>
    </dgm:pt>
    <dgm:pt modelId="{DA911B21-61CD-45F8-9844-A2FC7091ECFA}" type="pres">
      <dgm:prSet presAssocID="{812FE0F9-8433-4047-A64F-97B5D8297EB7}" presName="childText" presStyleLbl="conFgAcc1" presStyleIdx="4" presStyleCnt="5" custLinFactY="1197887" custLinFactNeighborY="1200000">
        <dgm:presLayoutVars>
          <dgm:bulletEnabled val="1"/>
        </dgm:presLayoutVars>
      </dgm:prSet>
      <dgm:spPr/>
    </dgm:pt>
  </dgm:ptLst>
  <dgm:cxnLst>
    <dgm:cxn modelId="{D594CEC0-7970-44F4-AD9B-AB32B8A60899}" srcId="{4C403BFB-35A0-4307-A22E-EF7AFB7C9774}" destId="{A1C097A9-D265-403E-919E-EC378AEED545}" srcOrd="1" destOrd="0" parTransId="{1B684274-75CC-49B6-8A65-A1AF0F4344D5}" sibTransId="{E18BC585-C2D7-4BFD-80B8-9149332FCF07}"/>
    <dgm:cxn modelId="{D05AA65C-91C2-44CA-BF4F-97D700000BE8}" type="presOf" srcId="{812FE0F9-8433-4047-A64F-97B5D8297EB7}" destId="{035B5858-0C1F-4647-A7BA-D23B657BE4E5}" srcOrd="1" destOrd="0" presId="urn:microsoft.com/office/officeart/2005/8/layout/list1"/>
    <dgm:cxn modelId="{F3CEFD53-3BF9-4D3C-9985-1A8365EE84A1}" type="presOf" srcId="{AE0073A2-7F23-4538-9A74-53FE37D1ED97}" destId="{93A33DCF-72BA-4BD2-9BAD-83FD393F33EA}" srcOrd="0" destOrd="0" presId="urn:microsoft.com/office/officeart/2005/8/layout/list1"/>
    <dgm:cxn modelId="{0018124C-1F87-4DEA-B9F2-51B6D3189C28}" type="presOf" srcId="{4C403BFB-35A0-4307-A22E-EF7AFB7C9774}" destId="{8290A227-4B22-4855-9A2E-6FF06ED6D0AD}" srcOrd="0" destOrd="0" presId="urn:microsoft.com/office/officeart/2005/8/layout/list1"/>
    <dgm:cxn modelId="{88DDEF2C-F385-4359-99A1-12FC8162A2D3}" srcId="{4C403BFB-35A0-4307-A22E-EF7AFB7C9774}" destId="{812FE0F9-8433-4047-A64F-97B5D8297EB7}" srcOrd="4" destOrd="0" parTransId="{21F65A7B-773D-4747-AFFC-C20524D75492}" sibTransId="{80009D7F-A0D9-4EE1-AD74-328F79736EE3}"/>
    <dgm:cxn modelId="{ADBEA566-2CE4-4D7C-A736-8BA57EC129DF}" type="presOf" srcId="{63EBB4F3-8D00-4770-9579-46C021863FF2}" destId="{E6362459-7050-46FE-A9B4-EDFF383C51EA}" srcOrd="0" destOrd="0" presId="urn:microsoft.com/office/officeart/2005/8/layout/list1"/>
    <dgm:cxn modelId="{C203B6C3-5A27-48A9-86CF-73300B36D06D}" srcId="{4C403BFB-35A0-4307-A22E-EF7AFB7C9774}" destId="{88EA1D52-72E0-4FA9-89C4-F8A0656DF51F}" srcOrd="2" destOrd="0" parTransId="{8A753311-558E-4A34-9424-6BF8A3987930}" sibTransId="{10D92B1E-6032-46A3-A58D-024C7869FBC8}"/>
    <dgm:cxn modelId="{1F79D31E-4F49-44D6-BA8C-4412BB5DB0A4}" srcId="{4C403BFB-35A0-4307-A22E-EF7AFB7C9774}" destId="{0AC60563-F25A-4DC4-9BE3-94FA78275A2E}" srcOrd="3" destOrd="0" parTransId="{84633B49-5505-4412-9EE6-FC0EDBBC5BDC}" sibTransId="{96337F22-297E-4351-B9FD-11A740A91268}"/>
    <dgm:cxn modelId="{01967D6C-7E2B-4ABF-8449-A9FCE306C46E}" srcId="{88EA1D52-72E0-4FA9-89C4-F8A0656DF51F}" destId="{AE0073A2-7F23-4538-9A74-53FE37D1ED97}" srcOrd="0" destOrd="0" parTransId="{212C74FC-8B0B-4660-B140-8D29F281C239}" sibTransId="{95618636-EF41-4C93-999F-A0900BE2CD7B}"/>
    <dgm:cxn modelId="{7216CA2C-C777-4036-9A10-5B2852DD9656}" type="presOf" srcId="{A1C097A9-D265-403E-919E-EC378AEED545}" destId="{8A1CC981-A151-4EB5-8462-490AA95F15AD}" srcOrd="1" destOrd="0" presId="urn:microsoft.com/office/officeart/2005/8/layout/list1"/>
    <dgm:cxn modelId="{549C8931-6914-49D3-81FE-C876B8678199}" type="presOf" srcId="{88EA1D52-72E0-4FA9-89C4-F8A0656DF51F}" destId="{C539D2DC-5EE4-45D1-BBB1-B09C84908B34}" srcOrd="0" destOrd="0" presId="urn:microsoft.com/office/officeart/2005/8/layout/list1"/>
    <dgm:cxn modelId="{ABF4B22E-DFAC-4597-A3C7-0C96B2CE1B86}" type="presOf" srcId="{A1C097A9-D265-403E-919E-EC378AEED545}" destId="{D764CF2C-8C7B-4B01-85C2-B2EE58F6542C}" srcOrd="0" destOrd="0" presId="urn:microsoft.com/office/officeart/2005/8/layout/list1"/>
    <dgm:cxn modelId="{F8DE2E66-96B4-4BFA-97E7-7D9ADF3895C5}" type="presOf" srcId="{812FE0F9-8433-4047-A64F-97B5D8297EB7}" destId="{F88B7386-31F4-4AC1-90AF-FA10EC5AFAB9}" srcOrd="0" destOrd="0" presId="urn:microsoft.com/office/officeart/2005/8/layout/list1"/>
    <dgm:cxn modelId="{7E9A865D-A9B2-4734-A1FC-91E630C439FD}" type="presOf" srcId="{63EBB4F3-8D00-4770-9579-46C021863FF2}" destId="{CDE8BBDF-45FD-4297-AF58-C1264CD69E39}" srcOrd="1" destOrd="0" presId="urn:microsoft.com/office/officeart/2005/8/layout/list1"/>
    <dgm:cxn modelId="{10A9AA57-7BD0-45FE-BBD0-EF801A1E83C4}" type="presOf" srcId="{88EA1D52-72E0-4FA9-89C4-F8A0656DF51F}" destId="{7A7AE04F-BECD-421F-8F4F-B8F3CE318F0F}" srcOrd="1" destOrd="0" presId="urn:microsoft.com/office/officeart/2005/8/layout/list1"/>
    <dgm:cxn modelId="{5E8F9888-0D22-418A-A0D0-152583C302EB}" type="presOf" srcId="{0AC60563-F25A-4DC4-9BE3-94FA78275A2E}" destId="{A9766B52-BF9A-48B7-BF58-0074B138BF62}" srcOrd="1" destOrd="0" presId="urn:microsoft.com/office/officeart/2005/8/layout/list1"/>
    <dgm:cxn modelId="{B55B4DCB-C427-4BF6-BDD4-4913684DA566}" type="presOf" srcId="{0AC60563-F25A-4DC4-9BE3-94FA78275A2E}" destId="{E5E3F425-7F36-40AF-8BC3-C22E2550CDAE}" srcOrd="0" destOrd="0" presId="urn:microsoft.com/office/officeart/2005/8/layout/list1"/>
    <dgm:cxn modelId="{7BCA3A21-A836-4B09-AB4F-5E49032F320E}" srcId="{4C403BFB-35A0-4307-A22E-EF7AFB7C9774}" destId="{63EBB4F3-8D00-4770-9579-46C021863FF2}" srcOrd="0" destOrd="0" parTransId="{DD8F3C18-3792-4336-9473-008ECBA36AC6}" sibTransId="{16B8E22A-FB5D-4EA8-BDF0-2BB210F32421}"/>
    <dgm:cxn modelId="{16030F73-9A81-4A45-B820-111ACA1C2D53}" type="presParOf" srcId="{8290A227-4B22-4855-9A2E-6FF06ED6D0AD}" destId="{DE4B6EB9-C971-486F-B8FE-19E395F21C94}" srcOrd="0" destOrd="0" presId="urn:microsoft.com/office/officeart/2005/8/layout/list1"/>
    <dgm:cxn modelId="{2B11A074-FE13-45D8-A85B-BFD4500B5C55}" type="presParOf" srcId="{DE4B6EB9-C971-486F-B8FE-19E395F21C94}" destId="{E6362459-7050-46FE-A9B4-EDFF383C51EA}" srcOrd="0" destOrd="0" presId="urn:microsoft.com/office/officeart/2005/8/layout/list1"/>
    <dgm:cxn modelId="{4DD2032C-5590-4E24-8261-6C23B72D2C32}" type="presParOf" srcId="{DE4B6EB9-C971-486F-B8FE-19E395F21C94}" destId="{CDE8BBDF-45FD-4297-AF58-C1264CD69E39}" srcOrd="1" destOrd="0" presId="urn:microsoft.com/office/officeart/2005/8/layout/list1"/>
    <dgm:cxn modelId="{7E878BC7-21D9-4D0E-BE35-A50599D1133D}" type="presParOf" srcId="{8290A227-4B22-4855-9A2E-6FF06ED6D0AD}" destId="{223FA64E-9884-4590-A287-16E3B23B637A}" srcOrd="1" destOrd="0" presId="urn:microsoft.com/office/officeart/2005/8/layout/list1"/>
    <dgm:cxn modelId="{133AFD12-33B9-442D-A789-5DD59F0457CC}" type="presParOf" srcId="{8290A227-4B22-4855-9A2E-6FF06ED6D0AD}" destId="{ABC9F12D-9BCF-4956-8EBB-DA7DDF8743C8}" srcOrd="2" destOrd="0" presId="urn:microsoft.com/office/officeart/2005/8/layout/list1"/>
    <dgm:cxn modelId="{CBEFCBD0-C538-4446-B3D1-3F9932EB471B}" type="presParOf" srcId="{8290A227-4B22-4855-9A2E-6FF06ED6D0AD}" destId="{5E56A604-5386-4190-A477-D2A4F34FAF36}" srcOrd="3" destOrd="0" presId="urn:microsoft.com/office/officeart/2005/8/layout/list1"/>
    <dgm:cxn modelId="{463CAAD2-5098-45CB-922D-C9B23168D75D}" type="presParOf" srcId="{8290A227-4B22-4855-9A2E-6FF06ED6D0AD}" destId="{AEF7266E-0E30-436A-BD22-1A749C22B207}" srcOrd="4" destOrd="0" presId="urn:microsoft.com/office/officeart/2005/8/layout/list1"/>
    <dgm:cxn modelId="{EA529141-B5CA-4519-B654-C604A96D04C5}" type="presParOf" srcId="{AEF7266E-0E30-436A-BD22-1A749C22B207}" destId="{D764CF2C-8C7B-4B01-85C2-B2EE58F6542C}" srcOrd="0" destOrd="0" presId="urn:microsoft.com/office/officeart/2005/8/layout/list1"/>
    <dgm:cxn modelId="{721D5230-0D09-4E74-9B5F-80B4B6A1A525}" type="presParOf" srcId="{AEF7266E-0E30-436A-BD22-1A749C22B207}" destId="{8A1CC981-A151-4EB5-8462-490AA95F15AD}" srcOrd="1" destOrd="0" presId="urn:microsoft.com/office/officeart/2005/8/layout/list1"/>
    <dgm:cxn modelId="{996E4AD0-9D55-4E17-9706-D56F4C53EC26}" type="presParOf" srcId="{8290A227-4B22-4855-9A2E-6FF06ED6D0AD}" destId="{B4582916-2293-49EA-8FA4-5D2772A57E1E}" srcOrd="5" destOrd="0" presId="urn:microsoft.com/office/officeart/2005/8/layout/list1"/>
    <dgm:cxn modelId="{D27D0551-DBCF-4B65-B10E-A3B05EA913C3}" type="presParOf" srcId="{8290A227-4B22-4855-9A2E-6FF06ED6D0AD}" destId="{475C83ED-E850-4130-9390-D9005A02459D}" srcOrd="6" destOrd="0" presId="urn:microsoft.com/office/officeart/2005/8/layout/list1"/>
    <dgm:cxn modelId="{F2C43074-2948-49B8-BB15-BBE7BA93BD9B}" type="presParOf" srcId="{8290A227-4B22-4855-9A2E-6FF06ED6D0AD}" destId="{1EED6B72-D5C4-47BB-AB7E-A93163284967}" srcOrd="7" destOrd="0" presId="urn:microsoft.com/office/officeart/2005/8/layout/list1"/>
    <dgm:cxn modelId="{C5893668-A9BC-4608-B396-D8040DC6D627}" type="presParOf" srcId="{8290A227-4B22-4855-9A2E-6FF06ED6D0AD}" destId="{A8CD2D3B-84FC-4478-A258-24D4AB052C47}" srcOrd="8" destOrd="0" presId="urn:microsoft.com/office/officeart/2005/8/layout/list1"/>
    <dgm:cxn modelId="{CEA6441D-B1B2-4C84-BA22-9B3021807A27}" type="presParOf" srcId="{A8CD2D3B-84FC-4478-A258-24D4AB052C47}" destId="{C539D2DC-5EE4-45D1-BBB1-B09C84908B34}" srcOrd="0" destOrd="0" presId="urn:microsoft.com/office/officeart/2005/8/layout/list1"/>
    <dgm:cxn modelId="{BC0961BE-5669-4DCD-B138-5CF905046A22}" type="presParOf" srcId="{A8CD2D3B-84FC-4478-A258-24D4AB052C47}" destId="{7A7AE04F-BECD-421F-8F4F-B8F3CE318F0F}" srcOrd="1" destOrd="0" presId="urn:microsoft.com/office/officeart/2005/8/layout/list1"/>
    <dgm:cxn modelId="{4B889B99-CDE3-4C79-8ED9-EAE6B2114DE7}" type="presParOf" srcId="{8290A227-4B22-4855-9A2E-6FF06ED6D0AD}" destId="{2A450BF1-CFC4-454E-A47B-2230CEC6166E}" srcOrd="9" destOrd="0" presId="urn:microsoft.com/office/officeart/2005/8/layout/list1"/>
    <dgm:cxn modelId="{A8ED1850-AF81-4839-BD0A-53A749E278FF}" type="presParOf" srcId="{8290A227-4B22-4855-9A2E-6FF06ED6D0AD}" destId="{93A33DCF-72BA-4BD2-9BAD-83FD393F33EA}" srcOrd="10" destOrd="0" presId="urn:microsoft.com/office/officeart/2005/8/layout/list1"/>
    <dgm:cxn modelId="{551C4EF1-90D5-4144-A7E1-AF98695BCFB6}" type="presParOf" srcId="{8290A227-4B22-4855-9A2E-6FF06ED6D0AD}" destId="{4BE7F947-085C-4466-AFE2-4725E38A68C5}" srcOrd="11" destOrd="0" presId="urn:microsoft.com/office/officeart/2005/8/layout/list1"/>
    <dgm:cxn modelId="{B94B61F3-E094-42CC-806A-20B598736782}" type="presParOf" srcId="{8290A227-4B22-4855-9A2E-6FF06ED6D0AD}" destId="{3DBCB3B0-71EB-4987-8E31-3749A5F13021}" srcOrd="12" destOrd="0" presId="urn:microsoft.com/office/officeart/2005/8/layout/list1"/>
    <dgm:cxn modelId="{DD0A70BB-8FE8-4865-A9F2-E8631342DDE6}" type="presParOf" srcId="{3DBCB3B0-71EB-4987-8E31-3749A5F13021}" destId="{E5E3F425-7F36-40AF-8BC3-C22E2550CDAE}" srcOrd="0" destOrd="0" presId="urn:microsoft.com/office/officeart/2005/8/layout/list1"/>
    <dgm:cxn modelId="{BA7E2A05-90EA-4241-8D92-CA19991D7963}" type="presParOf" srcId="{3DBCB3B0-71EB-4987-8E31-3749A5F13021}" destId="{A9766B52-BF9A-48B7-BF58-0074B138BF62}" srcOrd="1" destOrd="0" presId="urn:microsoft.com/office/officeart/2005/8/layout/list1"/>
    <dgm:cxn modelId="{59BC71A1-B2B9-4F2B-BAD8-519C1FA31FBE}" type="presParOf" srcId="{8290A227-4B22-4855-9A2E-6FF06ED6D0AD}" destId="{632E51F3-AA0B-4120-841C-63BEFCD2D254}" srcOrd="13" destOrd="0" presId="urn:microsoft.com/office/officeart/2005/8/layout/list1"/>
    <dgm:cxn modelId="{54C70786-EBC2-4E4E-A613-C5CD32E1637F}" type="presParOf" srcId="{8290A227-4B22-4855-9A2E-6FF06ED6D0AD}" destId="{A18BBFB2-5A8D-4C86-86BB-13B9020D081E}" srcOrd="14" destOrd="0" presId="urn:microsoft.com/office/officeart/2005/8/layout/list1"/>
    <dgm:cxn modelId="{087B1D51-2DEE-471A-9B3C-52ED7AB054BB}" type="presParOf" srcId="{8290A227-4B22-4855-9A2E-6FF06ED6D0AD}" destId="{C5F8D373-88FE-4120-8A44-FA0EC41893BF}" srcOrd="15" destOrd="0" presId="urn:microsoft.com/office/officeart/2005/8/layout/list1"/>
    <dgm:cxn modelId="{08FA1B2F-D514-4378-AAE3-D3ED135F2D15}" type="presParOf" srcId="{8290A227-4B22-4855-9A2E-6FF06ED6D0AD}" destId="{96D6BCB6-1345-451E-AD25-4CFB1FE9D843}" srcOrd="16" destOrd="0" presId="urn:microsoft.com/office/officeart/2005/8/layout/list1"/>
    <dgm:cxn modelId="{9D61ABD8-9646-40FD-B096-AB79F44A4C9A}" type="presParOf" srcId="{96D6BCB6-1345-451E-AD25-4CFB1FE9D843}" destId="{F88B7386-31F4-4AC1-90AF-FA10EC5AFAB9}" srcOrd="0" destOrd="0" presId="urn:microsoft.com/office/officeart/2005/8/layout/list1"/>
    <dgm:cxn modelId="{64B21D05-4FB9-4CC8-A927-B1E0C94A93AF}" type="presParOf" srcId="{96D6BCB6-1345-451E-AD25-4CFB1FE9D843}" destId="{035B5858-0C1F-4647-A7BA-D23B657BE4E5}" srcOrd="1" destOrd="0" presId="urn:microsoft.com/office/officeart/2005/8/layout/list1"/>
    <dgm:cxn modelId="{104A019F-274F-4C7D-96A5-A64A788FF1FE}" type="presParOf" srcId="{8290A227-4B22-4855-9A2E-6FF06ED6D0AD}" destId="{28D62D9E-8EDF-4C1A-BE57-B46A2D6C4D5A}" srcOrd="17" destOrd="0" presId="urn:microsoft.com/office/officeart/2005/8/layout/list1"/>
    <dgm:cxn modelId="{9F0FC87D-FF00-41F0-9664-EAF784834D8C}" type="presParOf" srcId="{8290A227-4B22-4855-9A2E-6FF06ED6D0AD}" destId="{DA911B21-61CD-45F8-9844-A2FC7091ECFA}"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C9F12D-9BCF-4956-8EBB-DA7DDF8743C8}">
      <dsp:nvSpPr>
        <dsp:cNvPr id="0" name=""/>
        <dsp:cNvSpPr/>
      </dsp:nvSpPr>
      <dsp:spPr>
        <a:xfrm>
          <a:off x="0" y="5115826"/>
          <a:ext cx="10719816" cy="201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DE8BBDF-45FD-4297-AF58-C1264CD69E39}">
      <dsp:nvSpPr>
        <dsp:cNvPr id="0" name=""/>
        <dsp:cNvSpPr/>
      </dsp:nvSpPr>
      <dsp:spPr>
        <a:xfrm>
          <a:off x="674635" y="0"/>
          <a:ext cx="7594148" cy="98709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3628" tIns="0" rIns="283628" bIns="0" numCol="1" spcCol="1270" anchor="ctr" anchorCtr="0">
          <a:noAutofit/>
        </a:bodyPr>
        <a:lstStyle/>
        <a:p>
          <a:pPr lvl="0" algn="l" defTabSz="889000">
            <a:lnSpc>
              <a:spcPct val="90000"/>
            </a:lnSpc>
            <a:spcBef>
              <a:spcPct val="0"/>
            </a:spcBef>
            <a:spcAft>
              <a:spcPct val="35000"/>
            </a:spcAft>
          </a:pPr>
          <a:r>
            <a:rPr lang="kk-KZ" sz="2000" kern="1200" dirty="0" smtClean="0">
              <a:solidFill>
                <a:schemeClr val="tx1"/>
              </a:solidFill>
              <a:latin typeface="Times New Roman" panose="02020603050405020304" pitchFamily="18" charset="0"/>
              <a:cs typeface="Times New Roman" panose="02020603050405020304" pitchFamily="18" charset="0"/>
            </a:rPr>
            <a:t>Практика бағдарламасында және жеке тапсырмада көрсетілген тапсырмаларды толығымен орындауға;</a:t>
          </a:r>
          <a:endParaRPr lang="ru-RU" sz="600" kern="1200" dirty="0">
            <a:solidFill>
              <a:schemeClr val="tx1"/>
            </a:solidFill>
            <a:latin typeface="Times New Roman" panose="02020603050405020304" pitchFamily="18" charset="0"/>
            <a:cs typeface="Times New Roman" panose="02020603050405020304" pitchFamily="18" charset="0"/>
          </a:endParaRPr>
        </a:p>
      </dsp:txBody>
      <dsp:txXfrm>
        <a:off x="722821" y="48186"/>
        <a:ext cx="7497776" cy="890724"/>
      </dsp:txXfrm>
    </dsp:sp>
    <dsp:sp modelId="{475C83ED-E850-4130-9390-D9005A02459D}">
      <dsp:nvSpPr>
        <dsp:cNvPr id="0" name=""/>
        <dsp:cNvSpPr/>
      </dsp:nvSpPr>
      <dsp:spPr>
        <a:xfrm>
          <a:off x="0" y="5115827"/>
          <a:ext cx="10719816" cy="201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A1CC981-A151-4EB5-8462-490AA95F15AD}">
      <dsp:nvSpPr>
        <dsp:cNvPr id="0" name=""/>
        <dsp:cNvSpPr/>
      </dsp:nvSpPr>
      <dsp:spPr>
        <a:xfrm>
          <a:off x="1161193" y="938853"/>
          <a:ext cx="7626083" cy="83508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3628" tIns="0" rIns="283628" bIns="0" numCol="1" spcCol="1270" anchor="ctr" anchorCtr="0">
          <a:noAutofit/>
        </a:bodyPr>
        <a:lstStyle/>
        <a:p>
          <a:pPr lvl="0" algn="l" defTabSz="889000">
            <a:lnSpc>
              <a:spcPct val="90000"/>
            </a:lnSpc>
            <a:spcBef>
              <a:spcPct val="0"/>
            </a:spcBef>
            <a:spcAft>
              <a:spcPct val="35000"/>
            </a:spcAft>
          </a:pPr>
          <a:r>
            <a:rPr lang="kk-KZ" sz="2000" kern="1200" dirty="0" smtClean="0">
              <a:solidFill>
                <a:schemeClr val="tx1"/>
              </a:solidFill>
              <a:latin typeface="Times New Roman" panose="02020603050405020304" pitchFamily="18" charset="0"/>
              <a:cs typeface="Times New Roman" panose="02020603050405020304" pitchFamily="18" charset="0"/>
            </a:rPr>
            <a:t>Практика күнделігін уақытында толтыруға;</a:t>
          </a:r>
          <a:endParaRPr lang="ru-RU" sz="2000" kern="1200" dirty="0">
            <a:solidFill>
              <a:schemeClr val="tx1"/>
            </a:solidFill>
            <a:latin typeface="Times New Roman" panose="02020603050405020304" pitchFamily="18" charset="0"/>
            <a:cs typeface="Times New Roman" panose="02020603050405020304" pitchFamily="18" charset="0"/>
          </a:endParaRPr>
        </a:p>
      </dsp:txBody>
      <dsp:txXfrm>
        <a:off x="1201958" y="979618"/>
        <a:ext cx="7544553" cy="753555"/>
      </dsp:txXfrm>
    </dsp:sp>
    <dsp:sp modelId="{93A33DCF-72BA-4BD2-9BAD-83FD393F33EA}">
      <dsp:nvSpPr>
        <dsp:cNvPr id="0" name=""/>
        <dsp:cNvSpPr/>
      </dsp:nvSpPr>
      <dsp:spPr>
        <a:xfrm>
          <a:off x="0" y="5115827"/>
          <a:ext cx="10719816" cy="201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1977" tIns="166624" rIns="831977" bIns="56896" numCol="1" spcCol="1270" anchor="t" anchorCtr="0">
          <a:noAutofit/>
        </a:bodyPr>
        <a:lstStyle/>
        <a:p>
          <a:pPr marL="57150" lvl="1" indent="-57150" algn="l" defTabSz="355600">
            <a:lnSpc>
              <a:spcPct val="90000"/>
            </a:lnSpc>
            <a:spcBef>
              <a:spcPct val="0"/>
            </a:spcBef>
            <a:spcAft>
              <a:spcPct val="15000"/>
            </a:spcAft>
            <a:buChar char="••"/>
          </a:pPr>
          <a:endParaRPr lang="ru-RU" sz="800" kern="1200" dirty="0"/>
        </a:p>
      </dsp:txBody>
      <dsp:txXfrm>
        <a:off x="0" y="5115827"/>
        <a:ext cx="10719816" cy="201600"/>
      </dsp:txXfrm>
    </dsp:sp>
    <dsp:sp modelId="{7A7AE04F-BECD-421F-8F4F-B8F3CE318F0F}">
      <dsp:nvSpPr>
        <dsp:cNvPr id="0" name=""/>
        <dsp:cNvSpPr/>
      </dsp:nvSpPr>
      <dsp:spPr>
        <a:xfrm>
          <a:off x="1875913" y="1716671"/>
          <a:ext cx="7492345" cy="86237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3628" tIns="0" rIns="283628" bIns="0" numCol="1" spcCol="1270" anchor="ctr" anchorCtr="0">
          <a:noAutofit/>
        </a:bodyPr>
        <a:lstStyle/>
        <a:p>
          <a:pPr lvl="0" algn="l" defTabSz="889000">
            <a:lnSpc>
              <a:spcPct val="90000"/>
            </a:lnSpc>
            <a:spcBef>
              <a:spcPct val="0"/>
            </a:spcBef>
            <a:spcAft>
              <a:spcPct val="35000"/>
            </a:spcAft>
          </a:pPr>
          <a:r>
            <a:rPr lang="kk-KZ" sz="2000" kern="1200" dirty="0" smtClean="0">
              <a:solidFill>
                <a:schemeClr val="tx1"/>
              </a:solidFill>
              <a:latin typeface="Times New Roman" panose="02020603050405020304" pitchFamily="18" charset="0"/>
              <a:cs typeface="Times New Roman" panose="02020603050405020304" pitchFamily="18" charset="0"/>
            </a:rPr>
            <a:t>Практика базасында қолданыстағы ішкі еңбек тәртібі  ережесіне бағынуға;</a:t>
          </a:r>
          <a:endParaRPr lang="ru-RU" sz="2000" kern="1200" dirty="0">
            <a:solidFill>
              <a:schemeClr val="tx1"/>
            </a:solidFill>
            <a:latin typeface="Times New Roman" panose="02020603050405020304" pitchFamily="18" charset="0"/>
            <a:cs typeface="Times New Roman" panose="02020603050405020304" pitchFamily="18" charset="0"/>
          </a:endParaRPr>
        </a:p>
      </dsp:txBody>
      <dsp:txXfrm>
        <a:off x="1918011" y="1758769"/>
        <a:ext cx="7408149" cy="778180"/>
      </dsp:txXfrm>
    </dsp:sp>
    <dsp:sp modelId="{A18BBFB2-5A8D-4C86-86BB-13B9020D081E}">
      <dsp:nvSpPr>
        <dsp:cNvPr id="0" name=""/>
        <dsp:cNvSpPr/>
      </dsp:nvSpPr>
      <dsp:spPr>
        <a:xfrm>
          <a:off x="0" y="5115827"/>
          <a:ext cx="10719816" cy="201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9766B52-BF9A-48B7-BF58-0074B138BF62}">
      <dsp:nvSpPr>
        <dsp:cNvPr id="0" name=""/>
        <dsp:cNvSpPr/>
      </dsp:nvSpPr>
      <dsp:spPr>
        <a:xfrm>
          <a:off x="2323682" y="2550041"/>
          <a:ext cx="7520457" cy="98008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3628" tIns="0" rIns="283628" bIns="0" numCol="1" spcCol="1270" anchor="ctr" anchorCtr="0">
          <a:noAutofit/>
        </a:bodyPr>
        <a:lstStyle/>
        <a:p>
          <a:pPr lvl="0" algn="l" defTabSz="889000">
            <a:lnSpc>
              <a:spcPct val="90000"/>
            </a:lnSpc>
            <a:spcBef>
              <a:spcPct val="0"/>
            </a:spcBef>
            <a:spcAft>
              <a:spcPct val="35000"/>
            </a:spcAft>
          </a:pPr>
          <a:r>
            <a:rPr lang="kk-KZ" sz="2000" kern="1200" dirty="0" smtClean="0">
              <a:solidFill>
                <a:schemeClr val="tx1"/>
              </a:solidFill>
              <a:latin typeface="Times New Roman" panose="02020603050405020304" pitchFamily="18" charset="0"/>
              <a:cs typeface="Times New Roman" panose="02020603050405020304" pitchFamily="18" charset="0"/>
            </a:rPr>
            <a:t>Еңбек қорғау техника қауіпсіздігі мен өндірістік санитария ережелерін қатаң сақтауға;</a:t>
          </a:r>
          <a:endParaRPr lang="ru-RU" sz="600" kern="1200" dirty="0">
            <a:solidFill>
              <a:schemeClr val="tx1"/>
            </a:solidFill>
            <a:latin typeface="Times New Roman" panose="02020603050405020304" pitchFamily="18" charset="0"/>
            <a:cs typeface="Times New Roman" panose="02020603050405020304" pitchFamily="18" charset="0"/>
          </a:endParaRPr>
        </a:p>
      </dsp:txBody>
      <dsp:txXfrm>
        <a:off x="2371526" y="2597885"/>
        <a:ext cx="7424769" cy="884401"/>
      </dsp:txXfrm>
    </dsp:sp>
    <dsp:sp modelId="{DA911B21-61CD-45F8-9844-A2FC7091ECFA}">
      <dsp:nvSpPr>
        <dsp:cNvPr id="0" name=""/>
        <dsp:cNvSpPr/>
      </dsp:nvSpPr>
      <dsp:spPr>
        <a:xfrm>
          <a:off x="0" y="5115827"/>
          <a:ext cx="10719816" cy="201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35B5858-0C1F-4647-A7BA-D23B657BE4E5}">
      <dsp:nvSpPr>
        <dsp:cNvPr id="0" name=""/>
        <dsp:cNvSpPr/>
      </dsp:nvSpPr>
      <dsp:spPr>
        <a:xfrm>
          <a:off x="2728120" y="3512139"/>
          <a:ext cx="7452013" cy="92185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3628" tIns="0" rIns="283628" bIns="0" numCol="1" spcCol="1270" anchor="ctr" anchorCtr="0">
          <a:noAutofit/>
        </a:bodyPr>
        <a:lstStyle/>
        <a:p>
          <a:pPr lvl="0" algn="l" defTabSz="800100">
            <a:lnSpc>
              <a:spcPct val="90000"/>
            </a:lnSpc>
            <a:spcBef>
              <a:spcPct val="0"/>
            </a:spcBef>
            <a:spcAft>
              <a:spcPct val="35000"/>
            </a:spcAft>
          </a:pPr>
          <a:r>
            <a:rPr lang="kk-KZ" sz="1800" kern="1200" dirty="0" smtClean="0">
              <a:solidFill>
                <a:schemeClr val="tx1"/>
              </a:solidFill>
              <a:latin typeface="Times New Roman" panose="02020603050405020304" pitchFamily="18" charset="0"/>
              <a:cs typeface="Times New Roman" panose="02020603050405020304" pitchFamily="18" charset="0"/>
            </a:rPr>
            <a:t>Практика жетекшісіне барлық тапсырмаларды орындау туралы кәсіпорын басшысының қолы қойылған жазбаша есеп пен практика күнделігін және басқа да  тиесілі құжаттарды  өткізуге.</a:t>
          </a:r>
          <a:endParaRPr lang="ru-RU" sz="600" kern="1200" dirty="0">
            <a:solidFill>
              <a:schemeClr val="tx1"/>
            </a:solidFill>
            <a:latin typeface="Times New Roman" panose="02020603050405020304" pitchFamily="18" charset="0"/>
            <a:cs typeface="Times New Roman" panose="02020603050405020304" pitchFamily="18" charset="0"/>
          </a:endParaRPr>
        </a:p>
      </dsp:txBody>
      <dsp:txXfrm>
        <a:off x="2773121" y="3557140"/>
        <a:ext cx="7362011" cy="831855"/>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73246ED9-F281-4717-8DAD-AC38BEDF6D42}" type="datetimeFigureOut">
              <a:rPr lang="ru-RU" smtClean="0"/>
              <a:t>29.01.2021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42C3E10-B0CB-4994-80A2-B60560709EE4}" type="slidenum">
              <a:rPr lang="ru-RU" smtClean="0"/>
              <a:t>‹#›</a:t>
            </a:fld>
            <a:endParaRPr lang="ru-RU"/>
          </a:p>
        </p:txBody>
      </p:sp>
    </p:spTree>
    <p:extLst>
      <p:ext uri="{BB962C8B-B14F-4D97-AF65-F5344CB8AC3E}">
        <p14:creationId xmlns:p14="http://schemas.microsoft.com/office/powerpoint/2010/main" val="10466442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3246ED9-F281-4717-8DAD-AC38BEDF6D42}" type="datetimeFigureOut">
              <a:rPr lang="ru-RU" smtClean="0"/>
              <a:t>29.01.2021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42C3E10-B0CB-4994-80A2-B60560709EE4}" type="slidenum">
              <a:rPr lang="ru-RU" smtClean="0"/>
              <a:t>‹#›</a:t>
            </a:fld>
            <a:endParaRPr lang="ru-RU"/>
          </a:p>
        </p:txBody>
      </p:sp>
    </p:spTree>
    <p:extLst>
      <p:ext uri="{BB962C8B-B14F-4D97-AF65-F5344CB8AC3E}">
        <p14:creationId xmlns:p14="http://schemas.microsoft.com/office/powerpoint/2010/main" val="10888523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3246ED9-F281-4717-8DAD-AC38BEDF6D42}" type="datetimeFigureOut">
              <a:rPr lang="ru-RU" smtClean="0"/>
              <a:t>29.01.2021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42C3E10-B0CB-4994-80A2-B60560709EE4}" type="slidenum">
              <a:rPr lang="ru-RU" smtClean="0"/>
              <a:t>‹#›</a:t>
            </a:fld>
            <a:endParaRPr lang="ru-RU"/>
          </a:p>
        </p:txBody>
      </p:sp>
    </p:spTree>
    <p:extLst>
      <p:ext uri="{BB962C8B-B14F-4D97-AF65-F5344CB8AC3E}">
        <p14:creationId xmlns:p14="http://schemas.microsoft.com/office/powerpoint/2010/main" val="14100993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3246ED9-F281-4717-8DAD-AC38BEDF6D42}" type="datetimeFigureOut">
              <a:rPr lang="ru-RU" smtClean="0"/>
              <a:t>29.01.2021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42C3E10-B0CB-4994-80A2-B60560709EE4}" type="slidenum">
              <a:rPr lang="ru-RU" smtClean="0"/>
              <a:t>‹#›</a:t>
            </a:fld>
            <a:endParaRPr lang="ru-RU"/>
          </a:p>
        </p:txBody>
      </p:sp>
    </p:spTree>
    <p:extLst>
      <p:ext uri="{BB962C8B-B14F-4D97-AF65-F5344CB8AC3E}">
        <p14:creationId xmlns:p14="http://schemas.microsoft.com/office/powerpoint/2010/main" val="35575571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73246ED9-F281-4717-8DAD-AC38BEDF6D42}" type="datetimeFigureOut">
              <a:rPr lang="ru-RU" smtClean="0"/>
              <a:t>29.01.2021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42C3E10-B0CB-4994-80A2-B60560709EE4}" type="slidenum">
              <a:rPr lang="ru-RU" smtClean="0"/>
              <a:t>‹#›</a:t>
            </a:fld>
            <a:endParaRPr lang="ru-RU"/>
          </a:p>
        </p:txBody>
      </p:sp>
    </p:spTree>
    <p:extLst>
      <p:ext uri="{BB962C8B-B14F-4D97-AF65-F5344CB8AC3E}">
        <p14:creationId xmlns:p14="http://schemas.microsoft.com/office/powerpoint/2010/main" val="2627228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73246ED9-F281-4717-8DAD-AC38BEDF6D42}" type="datetimeFigureOut">
              <a:rPr lang="ru-RU" smtClean="0"/>
              <a:t>29.01.2021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42C3E10-B0CB-4994-80A2-B60560709EE4}" type="slidenum">
              <a:rPr lang="ru-RU" smtClean="0"/>
              <a:t>‹#›</a:t>
            </a:fld>
            <a:endParaRPr lang="ru-RU"/>
          </a:p>
        </p:txBody>
      </p:sp>
    </p:spTree>
    <p:extLst>
      <p:ext uri="{BB962C8B-B14F-4D97-AF65-F5344CB8AC3E}">
        <p14:creationId xmlns:p14="http://schemas.microsoft.com/office/powerpoint/2010/main" val="3703926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73246ED9-F281-4717-8DAD-AC38BEDF6D42}" type="datetimeFigureOut">
              <a:rPr lang="ru-RU" smtClean="0"/>
              <a:t>29.01.2021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342C3E10-B0CB-4994-80A2-B60560709EE4}" type="slidenum">
              <a:rPr lang="ru-RU" smtClean="0"/>
              <a:t>‹#›</a:t>
            </a:fld>
            <a:endParaRPr lang="ru-RU"/>
          </a:p>
        </p:txBody>
      </p:sp>
    </p:spTree>
    <p:extLst>
      <p:ext uri="{BB962C8B-B14F-4D97-AF65-F5344CB8AC3E}">
        <p14:creationId xmlns:p14="http://schemas.microsoft.com/office/powerpoint/2010/main" val="7803686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73246ED9-F281-4717-8DAD-AC38BEDF6D42}" type="datetimeFigureOut">
              <a:rPr lang="ru-RU" smtClean="0"/>
              <a:t>29.01.2021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342C3E10-B0CB-4994-80A2-B60560709EE4}" type="slidenum">
              <a:rPr lang="ru-RU" smtClean="0"/>
              <a:t>‹#›</a:t>
            </a:fld>
            <a:endParaRPr lang="ru-RU"/>
          </a:p>
        </p:txBody>
      </p:sp>
    </p:spTree>
    <p:extLst>
      <p:ext uri="{BB962C8B-B14F-4D97-AF65-F5344CB8AC3E}">
        <p14:creationId xmlns:p14="http://schemas.microsoft.com/office/powerpoint/2010/main" val="906848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3246ED9-F281-4717-8DAD-AC38BEDF6D42}" type="datetimeFigureOut">
              <a:rPr lang="ru-RU" smtClean="0"/>
              <a:t>29.01.2021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42C3E10-B0CB-4994-80A2-B60560709EE4}" type="slidenum">
              <a:rPr lang="ru-RU" smtClean="0"/>
              <a:t>‹#›</a:t>
            </a:fld>
            <a:endParaRPr lang="ru-RU"/>
          </a:p>
        </p:txBody>
      </p:sp>
    </p:spTree>
    <p:extLst>
      <p:ext uri="{BB962C8B-B14F-4D97-AF65-F5344CB8AC3E}">
        <p14:creationId xmlns:p14="http://schemas.microsoft.com/office/powerpoint/2010/main" val="4162606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73246ED9-F281-4717-8DAD-AC38BEDF6D42}" type="datetimeFigureOut">
              <a:rPr lang="ru-RU" smtClean="0"/>
              <a:t>29.01.2021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42C3E10-B0CB-4994-80A2-B60560709EE4}" type="slidenum">
              <a:rPr lang="ru-RU" smtClean="0"/>
              <a:t>‹#›</a:t>
            </a:fld>
            <a:endParaRPr lang="ru-RU"/>
          </a:p>
        </p:txBody>
      </p:sp>
    </p:spTree>
    <p:extLst>
      <p:ext uri="{BB962C8B-B14F-4D97-AF65-F5344CB8AC3E}">
        <p14:creationId xmlns:p14="http://schemas.microsoft.com/office/powerpoint/2010/main" val="2816407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73246ED9-F281-4717-8DAD-AC38BEDF6D42}" type="datetimeFigureOut">
              <a:rPr lang="ru-RU" smtClean="0"/>
              <a:t>29.01.2021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42C3E10-B0CB-4994-80A2-B60560709EE4}" type="slidenum">
              <a:rPr lang="ru-RU" smtClean="0"/>
              <a:t>‹#›</a:t>
            </a:fld>
            <a:endParaRPr lang="ru-RU"/>
          </a:p>
        </p:txBody>
      </p:sp>
    </p:spTree>
    <p:extLst>
      <p:ext uri="{BB962C8B-B14F-4D97-AF65-F5344CB8AC3E}">
        <p14:creationId xmlns:p14="http://schemas.microsoft.com/office/powerpoint/2010/main" val="25287983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246ED9-F281-4717-8DAD-AC38BEDF6D42}" type="datetimeFigureOut">
              <a:rPr lang="ru-RU" smtClean="0"/>
              <a:t>29.01.2021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2C3E10-B0CB-4994-80A2-B60560709EE4}" type="slidenum">
              <a:rPr lang="ru-RU" smtClean="0"/>
              <a:t>‹#›</a:t>
            </a:fld>
            <a:endParaRPr lang="ru-RU"/>
          </a:p>
        </p:txBody>
      </p:sp>
    </p:spTree>
    <p:extLst>
      <p:ext uri="{BB962C8B-B14F-4D97-AF65-F5344CB8AC3E}">
        <p14:creationId xmlns:p14="http://schemas.microsoft.com/office/powerpoint/2010/main" val="30381842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kk-KZ" b="1" dirty="0" smtClean="0">
                <a:solidFill>
                  <a:schemeClr val="accent5">
                    <a:lumMod val="50000"/>
                  </a:schemeClr>
                </a:solidFill>
                <a:latin typeface="Times New Roman" panose="02020603050405020304" pitchFamily="18" charset="0"/>
                <a:cs typeface="Times New Roman" panose="02020603050405020304" pitchFamily="18" charset="0"/>
              </a:rPr>
              <a:t>Дипломалды практикасына дайындық</a:t>
            </a:r>
            <a:endParaRPr lang="ru-RU" b="1" dirty="0">
              <a:solidFill>
                <a:schemeClr val="accent5">
                  <a:lumMod val="50000"/>
                </a:schemeClr>
              </a:solidFill>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p:txBody>
          <a:bodyPr/>
          <a:lstStyle/>
          <a:p>
            <a:r>
              <a:rPr lang="kk-KZ" dirty="0" smtClean="0">
                <a:solidFill>
                  <a:srgbClr val="0070C0"/>
                </a:solidFill>
                <a:latin typeface="Times New Roman" panose="02020603050405020304" pitchFamily="18" charset="0"/>
                <a:cs typeface="Times New Roman" panose="02020603050405020304" pitchFamily="18" charset="0"/>
              </a:rPr>
              <a:t>2020-2021 бітіруші топтарға арналған</a:t>
            </a:r>
          </a:p>
          <a:p>
            <a:r>
              <a:rPr lang="kk-KZ" dirty="0" smtClean="0">
                <a:solidFill>
                  <a:srgbClr val="0070C0"/>
                </a:solidFill>
                <a:latin typeface="Times New Roman" panose="02020603050405020304" pitchFamily="18" charset="0"/>
                <a:cs typeface="Times New Roman" panose="02020603050405020304" pitchFamily="18" charset="0"/>
              </a:rPr>
              <a:t>401,402,403,404,405,406,407,408,410</a:t>
            </a:r>
            <a:endParaRPr lang="ru-RU"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92377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Заголовок 1"/>
          <p:cNvSpPr>
            <a:spLocks noGrp="1"/>
          </p:cNvSpPr>
          <p:nvPr>
            <p:ph idx="1"/>
          </p:nvPr>
        </p:nvSpPr>
        <p:spPr>
          <a:xfrm>
            <a:off x="765175" y="198438"/>
            <a:ext cx="10515600" cy="4351337"/>
          </a:xfrm>
        </p:spPr>
        <p:txBody>
          <a:bodyPr>
            <a:normAutofit fontScale="25000" lnSpcReduction="20000"/>
          </a:bodyPr>
          <a:lstStyle/>
          <a:p>
            <a:r>
              <a:rPr lang="kk-KZ" dirty="0"/>
              <a:t>   </a:t>
            </a:r>
            <a:r>
              <a:rPr lang="kk-KZ" sz="4400" dirty="0">
                <a:solidFill>
                  <a:srgbClr val="002060"/>
                </a:solidFill>
                <a:latin typeface="Times New Roman" panose="02020603050405020304" pitchFamily="18" charset="0"/>
                <a:cs typeface="Times New Roman" panose="02020603050405020304" pitchFamily="18" charset="0"/>
              </a:rPr>
              <a:t>   7) білім беру бағдарламасы мен оқу процесінің тізбесіне сәйкес білім алушының кәсіптік практикадан өтуін ұйымдастыру және мерзімді бақылауды жүзеге асыру;</a:t>
            </a:r>
            <a:endParaRPr lang="ru-RU" sz="4400" dirty="0">
              <a:solidFill>
                <a:srgbClr val="002060"/>
              </a:solidFill>
              <a:latin typeface="Times New Roman" panose="02020603050405020304" pitchFamily="18" charset="0"/>
              <a:cs typeface="Times New Roman" panose="02020603050405020304" pitchFamily="18" charset="0"/>
            </a:endParaRPr>
          </a:p>
          <a:p>
            <a:r>
              <a:rPr lang="kk-KZ" sz="4400" dirty="0">
                <a:solidFill>
                  <a:srgbClr val="002060"/>
                </a:solidFill>
                <a:latin typeface="Times New Roman" panose="02020603050405020304" pitchFamily="18" charset="0"/>
                <a:cs typeface="Times New Roman" panose="02020603050405020304" pitchFamily="18" charset="0"/>
              </a:rPr>
              <a:t>      8) кәсіпорынның қызметкерлеріне білім алушылардың кәсіптік практиканы ұйымдастыруға және өткізуге әдістемелік көмек көрсету;</a:t>
            </a:r>
            <a:endParaRPr lang="ru-RU" sz="4400" dirty="0">
              <a:solidFill>
                <a:srgbClr val="002060"/>
              </a:solidFill>
              <a:latin typeface="Times New Roman" panose="02020603050405020304" pitchFamily="18" charset="0"/>
              <a:cs typeface="Times New Roman" panose="02020603050405020304" pitchFamily="18" charset="0"/>
            </a:endParaRPr>
          </a:p>
          <a:p>
            <a:r>
              <a:rPr lang="kk-KZ" sz="4400" dirty="0">
                <a:solidFill>
                  <a:srgbClr val="002060"/>
                </a:solidFill>
                <a:latin typeface="Times New Roman" panose="02020603050405020304" pitchFamily="18" charset="0"/>
                <a:cs typeface="Times New Roman" panose="02020603050405020304" pitchFamily="18" charset="0"/>
              </a:rPr>
              <a:t>      9) қажеттілігіне қарай кәсіпорынға білім алушының оқу жетістіктері туралы мәліметтер беру;</a:t>
            </a:r>
            <a:endParaRPr lang="ru-RU" sz="4400" dirty="0">
              <a:solidFill>
                <a:srgbClr val="002060"/>
              </a:solidFill>
              <a:latin typeface="Times New Roman" panose="02020603050405020304" pitchFamily="18" charset="0"/>
              <a:cs typeface="Times New Roman" panose="02020603050405020304" pitchFamily="18" charset="0"/>
            </a:endParaRPr>
          </a:p>
          <a:p>
            <a:r>
              <a:rPr lang="kk-KZ" sz="4400" dirty="0">
                <a:solidFill>
                  <a:srgbClr val="002060"/>
                </a:solidFill>
                <a:latin typeface="Times New Roman" panose="02020603050405020304" pitchFamily="18" charset="0"/>
                <a:cs typeface="Times New Roman" panose="02020603050405020304" pitchFamily="18" charset="0"/>
              </a:rPr>
              <a:t>      10) егер олар практикадан өту барысында білім алушының қатысуымен жазатайым оқиғалар болған жағдайда оларды тергеуге қатысу;</a:t>
            </a:r>
            <a:endParaRPr lang="ru-RU" sz="4400" dirty="0">
              <a:solidFill>
                <a:srgbClr val="002060"/>
              </a:solidFill>
              <a:latin typeface="Times New Roman" panose="02020603050405020304" pitchFamily="18" charset="0"/>
              <a:cs typeface="Times New Roman" panose="02020603050405020304" pitchFamily="18" charset="0"/>
            </a:endParaRPr>
          </a:p>
          <a:p>
            <a:r>
              <a:rPr lang="kk-KZ" sz="4400" dirty="0">
                <a:solidFill>
                  <a:srgbClr val="002060"/>
                </a:solidFill>
                <a:latin typeface="Times New Roman" panose="02020603050405020304" pitchFamily="18" charset="0"/>
                <a:cs typeface="Times New Roman" panose="02020603050405020304" pitchFamily="18" charset="0"/>
              </a:rPr>
              <a:t>      11) білім беру ұйымы таратылған немесе білім беру қызметі тоқтатылған жағдайда кәсіпорынды (ұйымды) хабардар ету және басқа білім беру ұйымында білім алуды жалғастыру үшін білім алушыны ауыстыру бойынша шаралар қабылдау.</a:t>
            </a:r>
            <a:endParaRPr lang="ru-RU" sz="4400" dirty="0">
              <a:solidFill>
                <a:srgbClr val="002060"/>
              </a:solidFill>
              <a:latin typeface="Times New Roman" panose="02020603050405020304" pitchFamily="18" charset="0"/>
              <a:cs typeface="Times New Roman" panose="02020603050405020304" pitchFamily="18" charset="0"/>
            </a:endParaRPr>
          </a:p>
          <a:p>
            <a:r>
              <a:rPr lang="kk-KZ" sz="4400" b="1" dirty="0">
                <a:solidFill>
                  <a:srgbClr val="002060"/>
                </a:solidFill>
                <a:latin typeface="Times New Roman" panose="02020603050405020304" pitchFamily="18" charset="0"/>
                <a:cs typeface="Times New Roman" panose="02020603050405020304" pitchFamily="18" charset="0"/>
              </a:rPr>
              <a:t> 3.Кәсіпорынның  міндеттері мен құқықтары</a:t>
            </a:r>
            <a:endParaRPr lang="ru-RU" sz="4400" dirty="0">
              <a:solidFill>
                <a:srgbClr val="002060"/>
              </a:solidFill>
              <a:latin typeface="Times New Roman" panose="02020603050405020304" pitchFamily="18" charset="0"/>
              <a:cs typeface="Times New Roman" panose="02020603050405020304" pitchFamily="18" charset="0"/>
            </a:endParaRPr>
          </a:p>
          <a:p>
            <a:r>
              <a:rPr lang="kk-KZ" sz="4400" dirty="0">
                <a:solidFill>
                  <a:srgbClr val="002060"/>
                </a:solidFill>
                <a:latin typeface="Times New Roman" panose="02020603050405020304" pitchFamily="18" charset="0"/>
                <a:cs typeface="Times New Roman" panose="02020603050405020304" pitchFamily="18" charset="0"/>
              </a:rPr>
              <a:t>      3.1. Кәсіпорын:</a:t>
            </a:r>
            <a:endParaRPr lang="ru-RU" sz="4400" dirty="0">
              <a:solidFill>
                <a:srgbClr val="002060"/>
              </a:solidFill>
              <a:latin typeface="Times New Roman" panose="02020603050405020304" pitchFamily="18" charset="0"/>
              <a:cs typeface="Times New Roman" panose="02020603050405020304" pitchFamily="18" charset="0"/>
            </a:endParaRPr>
          </a:p>
          <a:p>
            <a:r>
              <a:rPr lang="kk-KZ" sz="4400" dirty="0">
                <a:solidFill>
                  <a:srgbClr val="002060"/>
                </a:solidFill>
                <a:latin typeface="Times New Roman" panose="02020603050405020304" pitchFamily="18" charset="0"/>
                <a:cs typeface="Times New Roman" panose="02020603050405020304" pitchFamily="18" charset="0"/>
              </a:rPr>
              <a:t>      1) жаңа технологияларға және өндірістік процестің өзгерген жағдайларына сәйкес кәсіптік практиканың білім беру бағдарламасын әзірлеуге қатысуға;</a:t>
            </a:r>
            <a:endParaRPr lang="ru-RU" sz="4400" dirty="0">
              <a:solidFill>
                <a:srgbClr val="002060"/>
              </a:solidFill>
              <a:latin typeface="Times New Roman" panose="02020603050405020304" pitchFamily="18" charset="0"/>
              <a:cs typeface="Times New Roman" panose="02020603050405020304" pitchFamily="18" charset="0"/>
            </a:endParaRPr>
          </a:p>
          <a:p>
            <a:r>
              <a:rPr lang="kk-KZ" sz="4400" dirty="0">
                <a:solidFill>
                  <a:srgbClr val="002060"/>
                </a:solidFill>
                <a:latin typeface="Times New Roman" panose="02020603050405020304" pitchFamily="18" charset="0"/>
                <a:cs typeface="Times New Roman" panose="02020603050405020304" pitchFamily="18" charset="0"/>
              </a:rPr>
              <a:t>      2) кәсіпорынның қажеттеліктеріне сәйкес курстық және дипломдық жұмыстардың тақырыптарын ұсынуға;</a:t>
            </a:r>
            <a:endParaRPr lang="ru-RU" sz="4400" dirty="0">
              <a:solidFill>
                <a:srgbClr val="002060"/>
              </a:solidFill>
              <a:latin typeface="Times New Roman" panose="02020603050405020304" pitchFamily="18" charset="0"/>
              <a:cs typeface="Times New Roman" panose="02020603050405020304" pitchFamily="18" charset="0"/>
            </a:endParaRPr>
          </a:p>
          <a:p>
            <a:r>
              <a:rPr lang="kk-KZ" sz="4400" dirty="0">
                <a:solidFill>
                  <a:srgbClr val="002060"/>
                </a:solidFill>
                <a:latin typeface="Times New Roman" panose="02020603050405020304" pitchFamily="18" charset="0"/>
                <a:cs typeface="Times New Roman" panose="02020603050405020304" pitchFamily="18" charset="0"/>
              </a:rPr>
              <a:t>      3) білім алушылардың қорытынды аттестаттауына қатысуға;</a:t>
            </a:r>
            <a:endParaRPr lang="ru-RU" sz="4400" dirty="0">
              <a:solidFill>
                <a:srgbClr val="002060"/>
              </a:solidFill>
              <a:latin typeface="Times New Roman" panose="02020603050405020304" pitchFamily="18" charset="0"/>
              <a:cs typeface="Times New Roman" panose="02020603050405020304" pitchFamily="18" charset="0"/>
            </a:endParaRPr>
          </a:p>
          <a:p>
            <a:r>
              <a:rPr lang="kk-KZ" sz="4400" dirty="0">
                <a:solidFill>
                  <a:srgbClr val="002060"/>
                </a:solidFill>
                <a:latin typeface="Times New Roman" panose="02020603050405020304" pitchFamily="18" charset="0"/>
                <a:cs typeface="Times New Roman" panose="02020603050405020304" pitchFamily="18" charset="0"/>
              </a:rPr>
              <a:t>      4) білім алушылардың ағымдағы үлгерімі туралы ақпарат сұрастыруға;</a:t>
            </a:r>
            <a:endParaRPr lang="ru-RU" sz="4400" dirty="0">
              <a:solidFill>
                <a:srgbClr val="002060"/>
              </a:solidFill>
              <a:latin typeface="Times New Roman" panose="02020603050405020304" pitchFamily="18" charset="0"/>
              <a:cs typeface="Times New Roman" panose="02020603050405020304" pitchFamily="18" charset="0"/>
            </a:endParaRPr>
          </a:p>
          <a:p>
            <a:r>
              <a:rPr lang="kk-KZ" sz="4400" dirty="0">
                <a:solidFill>
                  <a:srgbClr val="002060"/>
                </a:solidFill>
                <a:latin typeface="Times New Roman" panose="02020603050405020304" pitchFamily="18" charset="0"/>
                <a:cs typeface="Times New Roman" panose="02020603050405020304" pitchFamily="18" charset="0"/>
              </a:rPr>
              <a:t>      5) білім беру ұйымынан жұмыс берушілердің болжалдарына сәйкес білім алушылардың сапалы оқытуын талап етуге құқылы.</a:t>
            </a:r>
            <a:endParaRPr lang="ru-RU" sz="4400" dirty="0">
              <a:solidFill>
                <a:srgbClr val="002060"/>
              </a:solidFill>
              <a:latin typeface="Times New Roman" panose="02020603050405020304" pitchFamily="18" charset="0"/>
              <a:cs typeface="Times New Roman" panose="02020603050405020304" pitchFamily="18" charset="0"/>
            </a:endParaRPr>
          </a:p>
          <a:p>
            <a:r>
              <a:rPr lang="kk-KZ" sz="4400" dirty="0">
                <a:solidFill>
                  <a:srgbClr val="002060"/>
                </a:solidFill>
                <a:latin typeface="Times New Roman" panose="02020603050405020304" pitchFamily="18" charset="0"/>
                <a:cs typeface="Times New Roman" panose="02020603050405020304" pitchFamily="18" charset="0"/>
              </a:rPr>
              <a:t>      6. Кәсіпорын өзіне мынадай міндеттемелер алады:</a:t>
            </a:r>
            <a:endParaRPr lang="ru-RU" sz="4400" dirty="0">
              <a:solidFill>
                <a:srgbClr val="002060"/>
              </a:solidFill>
              <a:latin typeface="Times New Roman" panose="02020603050405020304" pitchFamily="18" charset="0"/>
              <a:cs typeface="Times New Roman" panose="02020603050405020304" pitchFamily="18" charset="0"/>
            </a:endParaRPr>
          </a:p>
          <a:p>
            <a:r>
              <a:rPr lang="kk-KZ" sz="4400" dirty="0">
                <a:solidFill>
                  <a:srgbClr val="002060"/>
                </a:solidFill>
                <a:latin typeface="Times New Roman" panose="02020603050405020304" pitchFamily="18" charset="0"/>
                <a:cs typeface="Times New Roman" panose="02020603050405020304" pitchFamily="18" charset="0"/>
              </a:rPr>
              <a:t>      1) білім алушыға жұмыс орнында қауіпсіз жұмыс жағдайын (қауіпсіздік техникасы және еңбекті қорғау бойынша міндетті нұсқамалықты өткізу арқылы) қамтамасыз ету және қажетті жағдайда білім алушының қауіпсіз еңбекті әдістеріне оқытуды жүргізу;</a:t>
            </a:r>
            <a:endParaRPr lang="ru-RU" sz="4400" dirty="0">
              <a:solidFill>
                <a:srgbClr val="002060"/>
              </a:solidFill>
              <a:latin typeface="Times New Roman" panose="02020603050405020304" pitchFamily="18" charset="0"/>
              <a:cs typeface="Times New Roman" panose="02020603050405020304" pitchFamily="18" charset="0"/>
            </a:endParaRPr>
          </a:p>
          <a:p>
            <a:r>
              <a:rPr lang="kk-KZ" sz="4400" dirty="0">
                <a:solidFill>
                  <a:srgbClr val="002060"/>
                </a:solidFill>
                <a:latin typeface="Times New Roman" panose="02020603050405020304" pitchFamily="18" charset="0"/>
                <a:cs typeface="Times New Roman" panose="02020603050405020304" pitchFamily="18" charset="0"/>
              </a:rPr>
              <a:t>      2) тиісті қызметтің бос орны бар болғаны кезде алған мамандыққа сәйкес жұмысқа қабылдау үшін түлектің кандидатурасын қарастыру;</a:t>
            </a:r>
            <a:endParaRPr lang="ru-RU" sz="4400" dirty="0">
              <a:solidFill>
                <a:srgbClr val="002060"/>
              </a:solidFill>
              <a:latin typeface="Times New Roman" panose="02020603050405020304" pitchFamily="18" charset="0"/>
              <a:cs typeface="Times New Roman" panose="02020603050405020304" pitchFamily="18" charset="0"/>
            </a:endParaRPr>
          </a:p>
          <a:p>
            <a:r>
              <a:rPr lang="kk-KZ" sz="4400" dirty="0">
                <a:solidFill>
                  <a:srgbClr val="002060"/>
                </a:solidFill>
                <a:latin typeface="Times New Roman" panose="02020603050405020304" pitchFamily="18" charset="0"/>
                <a:cs typeface="Times New Roman" panose="02020603050405020304" pitchFamily="18" charset="0"/>
              </a:rPr>
              <a:t>      3) білім беру ұйымына оқу процессінің кестесіне сәйкес білім алушының кәсіптік практикадан өтуі үшін жұмыс орындарын ұсыну;</a:t>
            </a:r>
            <a:endParaRPr lang="ru-RU" sz="4400" dirty="0">
              <a:solidFill>
                <a:srgbClr val="002060"/>
              </a:solidFill>
              <a:latin typeface="Times New Roman" panose="02020603050405020304" pitchFamily="18" charset="0"/>
              <a:cs typeface="Times New Roman" panose="02020603050405020304" pitchFamily="18" charset="0"/>
            </a:endParaRPr>
          </a:p>
          <a:p>
            <a:r>
              <a:rPr lang="kk-KZ" sz="4400" dirty="0">
                <a:solidFill>
                  <a:srgbClr val="002060"/>
                </a:solidFill>
                <a:latin typeface="Times New Roman" panose="02020603050405020304" pitchFamily="18" charset="0"/>
                <a:cs typeface="Times New Roman" panose="02020603050405020304" pitchFamily="18" charset="0"/>
              </a:rPr>
              <a:t>      4) осы шарттың ережелеріне сәйкес тиісті мамандықтар бойынша кәсіби практикаға жолдамаға сай білім алушыны қабылдау;</a:t>
            </a:r>
            <a:endParaRPr lang="ru-RU" sz="4400" dirty="0">
              <a:solidFill>
                <a:srgbClr val="002060"/>
              </a:solidFill>
              <a:latin typeface="Times New Roman" panose="02020603050405020304" pitchFamily="18" charset="0"/>
              <a:cs typeface="Times New Roman" panose="02020603050405020304" pitchFamily="18" charset="0"/>
            </a:endParaRPr>
          </a:p>
          <a:p>
            <a:r>
              <a:rPr lang="kk-KZ" sz="4400" dirty="0">
                <a:solidFill>
                  <a:srgbClr val="002060"/>
                </a:solidFill>
                <a:latin typeface="Times New Roman" panose="02020603050405020304" pitchFamily="18" charset="0"/>
                <a:cs typeface="Times New Roman" panose="02020603050405020304" pitchFamily="18" charset="0"/>
              </a:rPr>
              <a:t>      5) практиканың бағдарламасында қарастырылмаған және білім алушының мамандығына қатысы жоқ лауазымдарда білім алушыны пайдалануға жол бермеу;</a:t>
            </a:r>
            <a:endParaRPr lang="ru-RU" sz="4400" dirty="0">
              <a:solidFill>
                <a:srgbClr val="002060"/>
              </a:solidFill>
              <a:latin typeface="Times New Roman" panose="02020603050405020304" pitchFamily="18" charset="0"/>
              <a:cs typeface="Times New Roman" panose="02020603050405020304" pitchFamily="18" charset="0"/>
            </a:endParaRPr>
          </a:p>
          <a:p>
            <a:r>
              <a:rPr lang="kk-KZ" sz="4400" dirty="0">
                <a:solidFill>
                  <a:srgbClr val="002060"/>
                </a:solidFill>
                <a:latin typeface="Times New Roman" panose="02020603050405020304" pitchFamily="18" charset="0"/>
                <a:cs typeface="Times New Roman" panose="02020603050405020304" pitchFamily="18" charset="0"/>
              </a:rPr>
              <a:t>      6) бөлімшелерде (бөлімдерде, цехтерде, зертханаларда және сол сияқты) білім алушының кәсіптік практикасына жетекшілік ету үшін білікті мамандарды белгілеуді қамтамасыз ету;</a:t>
            </a:r>
            <a:endParaRPr lang="ru-RU" sz="4400" dirty="0">
              <a:solidFill>
                <a:srgbClr val="002060"/>
              </a:solidFill>
              <a:latin typeface="Times New Roman" panose="02020603050405020304" pitchFamily="18" charset="0"/>
              <a:cs typeface="Times New Roman" panose="02020603050405020304" pitchFamily="18" charset="0"/>
            </a:endParaRPr>
          </a:p>
          <a:p>
            <a:r>
              <a:rPr lang="kk-KZ" sz="4400" dirty="0">
                <a:solidFill>
                  <a:srgbClr val="002060"/>
                </a:solidFill>
                <a:latin typeface="Times New Roman" panose="02020603050405020304" pitchFamily="18" charset="0"/>
                <a:cs typeface="Times New Roman" panose="02020603050405020304" pitchFamily="18" charset="0"/>
              </a:rPr>
              <a:t>      7) білім алушының еңбек тәртібін және кәсіпорынның ішкі тәртіп ережелерін бұзғаны бойынша, өндірістік оқыту немесе кәсіптік практика бағдарламалары бойынша үлгірмеуі, сонымен қатар физикалық және психологиялық жағдайдың сәйкес келмеуі барлық оқиғалар туралы білім беру ұйымын хабардар ету;</a:t>
            </a:r>
            <a:endParaRPr lang="ru-RU" sz="4400" dirty="0">
              <a:solidFill>
                <a:srgbClr val="002060"/>
              </a:solidFill>
              <a:latin typeface="Times New Roman" panose="02020603050405020304" pitchFamily="18" charset="0"/>
              <a:cs typeface="Times New Roman" panose="02020603050405020304" pitchFamily="18" charset="0"/>
            </a:endParaRPr>
          </a:p>
          <a:p>
            <a:r>
              <a:rPr lang="kk-KZ" sz="4400" dirty="0">
                <a:solidFill>
                  <a:srgbClr val="002060"/>
                </a:solidFill>
                <a:latin typeface="Times New Roman" panose="02020603050405020304" pitchFamily="18" charset="0"/>
                <a:cs typeface="Times New Roman" panose="02020603050405020304" pitchFamily="18" charset="0"/>
              </a:rPr>
              <a:t>      8) білім алушының кәсіби практиканың бағдарламасын толық игеруі және оның жеке тапсырмаларды орындауы үшін қажетті болатын зертханаларды, кабинеттерді, шеберханаларды, кітапхананы, сызбаларды, техникалық және басқа құжаттарды пайдалану арқылы білім алушының кәсіптік практиканың бағдарламасын орындау мақсатында жұмыс орындарында қажетті жағдай жасау;</a:t>
            </a:r>
            <a:endParaRPr lang="ru-RU" sz="4400" dirty="0">
              <a:solidFill>
                <a:srgbClr val="002060"/>
              </a:solidFill>
              <a:latin typeface="Times New Roman" panose="02020603050405020304" pitchFamily="18" charset="0"/>
              <a:cs typeface="Times New Roman" panose="02020603050405020304" pitchFamily="18" charset="0"/>
            </a:endParaRPr>
          </a:p>
          <a:p>
            <a:pPr marL="0" indent="0">
              <a:buNone/>
            </a:pPr>
            <a:endParaRPr lang="ru-RU" dirty="0"/>
          </a:p>
        </p:txBody>
      </p:sp>
    </p:spTree>
    <p:extLst>
      <p:ext uri="{BB962C8B-B14F-4D97-AF65-F5344CB8AC3E}">
        <p14:creationId xmlns:p14="http://schemas.microsoft.com/office/powerpoint/2010/main" val="35053864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139388000"/>
              </p:ext>
            </p:extLst>
          </p:nvPr>
        </p:nvGraphicFramePr>
        <p:xfrm>
          <a:off x="649224" y="2218912"/>
          <a:ext cx="6384481" cy="3372612"/>
        </p:xfrm>
        <a:graphic>
          <a:graphicData uri="http://schemas.openxmlformats.org/drawingml/2006/table">
            <a:tbl>
              <a:tblPr firstRow="1" firstCol="1" bandRow="1">
                <a:tableStyleId>{5C22544A-7EE6-4342-B048-85BDC9FD1C3A}</a:tableStyleId>
              </a:tblPr>
              <a:tblGrid>
                <a:gridCol w="3241231"/>
                <a:gridCol w="3143250"/>
              </a:tblGrid>
              <a:tr h="0">
                <a:tc>
                  <a:txBody>
                    <a:bodyPr/>
                    <a:lstStyle/>
                    <a:p>
                      <a:pPr>
                        <a:lnSpc>
                          <a:spcPct val="115000"/>
                        </a:lnSpc>
                        <a:spcAft>
                          <a:spcPts val="100"/>
                        </a:spcAft>
                      </a:pPr>
                      <a:r>
                        <a:rPr lang="ru-RU" sz="1200" dirty="0" err="1">
                          <a:effectLst/>
                          <a:latin typeface="Times New Roman" panose="02020603050405020304" pitchFamily="18" charset="0"/>
                          <a:cs typeface="Times New Roman" panose="02020603050405020304" pitchFamily="18" charset="0"/>
                        </a:rPr>
                        <a:t>Білім</a:t>
                      </a:r>
                      <a:r>
                        <a:rPr lang="ru-RU" sz="1200" dirty="0">
                          <a:effectLst/>
                          <a:latin typeface="Times New Roman" panose="02020603050405020304" pitchFamily="18" charset="0"/>
                          <a:cs typeface="Times New Roman" panose="02020603050405020304" pitchFamily="18" charset="0"/>
                        </a:rPr>
                        <a:t> беру </a:t>
                      </a:r>
                      <a:r>
                        <a:rPr lang="ru-RU" sz="1200" dirty="0" err="1">
                          <a:effectLst/>
                          <a:latin typeface="Times New Roman" panose="02020603050405020304" pitchFamily="18" charset="0"/>
                          <a:cs typeface="Times New Roman" panose="02020603050405020304" pitchFamily="18" charset="0"/>
                        </a:rPr>
                        <a:t>ұйымы</a:t>
                      </a:r>
                      <a:r>
                        <a:rPr lang="ru-RU" sz="1200" dirty="0">
                          <a:effectLst/>
                          <a:latin typeface="Times New Roman" panose="02020603050405020304" pitchFamily="18" charset="0"/>
                          <a:cs typeface="Times New Roman" panose="02020603050405020304" pitchFamily="18" charset="0"/>
                        </a:rPr>
                        <a:t>:</a:t>
                      </a:r>
                      <a:br>
                        <a:rPr lang="ru-RU" sz="1200" dirty="0">
                          <a:effectLst/>
                          <a:latin typeface="Times New Roman" panose="02020603050405020304" pitchFamily="18" charset="0"/>
                          <a:cs typeface="Times New Roman" panose="02020603050405020304" pitchFamily="18" charset="0"/>
                        </a:rPr>
                      </a:br>
                      <a:r>
                        <a:rPr lang="ru-RU" sz="1200" dirty="0">
                          <a:effectLst/>
                          <a:latin typeface="Times New Roman" panose="02020603050405020304" pitchFamily="18" charset="0"/>
                          <a:cs typeface="Times New Roman" panose="02020603050405020304" pitchFamily="18" charset="0"/>
                        </a:rPr>
                        <a:t>«</a:t>
                      </a:r>
                      <a:r>
                        <a:rPr lang="ru-RU" sz="1200" dirty="0" err="1">
                          <a:effectLst/>
                          <a:latin typeface="Times New Roman" panose="02020603050405020304" pitchFamily="18" charset="0"/>
                          <a:cs typeface="Times New Roman" panose="02020603050405020304" pitchFamily="18" charset="0"/>
                        </a:rPr>
                        <a:t>Жаркент</a:t>
                      </a:r>
                      <a:r>
                        <a:rPr lang="ru-RU" sz="1200" dirty="0">
                          <a:effectLst/>
                          <a:latin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cs typeface="Times New Roman" panose="02020603050405020304" pitchFamily="18" charset="0"/>
                        </a:rPr>
                        <a:t>гуманитарлық-техникалық</a:t>
                      </a:r>
                      <a:endParaRPr lang="ru-RU" sz="1100" dirty="0">
                        <a:effectLst/>
                        <a:latin typeface="Times New Roman" panose="02020603050405020304" pitchFamily="18" charset="0"/>
                        <a:cs typeface="Times New Roman" panose="02020603050405020304" pitchFamily="18" charset="0"/>
                      </a:endParaRPr>
                    </a:p>
                    <a:p>
                      <a:pPr marL="12700">
                        <a:lnSpc>
                          <a:spcPct val="115000"/>
                        </a:lnSpc>
                        <a:spcAft>
                          <a:spcPts val="100"/>
                        </a:spcAft>
                      </a:pPr>
                      <a:r>
                        <a:rPr lang="ru-RU" sz="1200" dirty="0" err="1">
                          <a:effectLst/>
                          <a:latin typeface="Times New Roman" panose="02020603050405020304" pitchFamily="18" charset="0"/>
                          <a:cs typeface="Times New Roman" panose="02020603050405020304" pitchFamily="18" charset="0"/>
                        </a:rPr>
                        <a:t>Колледжі</a:t>
                      </a:r>
                      <a:r>
                        <a:rPr lang="ru-RU" sz="1200" dirty="0">
                          <a:effectLst/>
                          <a:latin typeface="Times New Roman" panose="02020603050405020304" pitchFamily="18" charset="0"/>
                          <a:cs typeface="Times New Roman" panose="02020603050405020304" pitchFamily="18" charset="0"/>
                        </a:rPr>
                        <a:t>» МКҚК</a:t>
                      </a:r>
                      <a:br>
                        <a:rPr lang="ru-RU" sz="1200" dirty="0">
                          <a:effectLst/>
                          <a:latin typeface="Times New Roman" panose="02020603050405020304" pitchFamily="18" charset="0"/>
                          <a:cs typeface="Times New Roman" panose="02020603050405020304" pitchFamily="18" charset="0"/>
                        </a:rPr>
                      </a:br>
                      <a:r>
                        <a:rPr lang="ru-RU" sz="1200" dirty="0" err="1">
                          <a:effectLst/>
                          <a:latin typeface="Times New Roman" panose="02020603050405020304" pitchFamily="18" charset="0"/>
                          <a:cs typeface="Times New Roman" panose="02020603050405020304" pitchFamily="18" charset="0"/>
                        </a:rPr>
                        <a:t>Жаркент</a:t>
                      </a:r>
                      <a:r>
                        <a:rPr lang="ru-RU" sz="1200" dirty="0">
                          <a:effectLst/>
                          <a:latin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cs typeface="Times New Roman" panose="02020603050405020304" pitchFamily="18" charset="0"/>
                        </a:rPr>
                        <a:t>қаласы</a:t>
                      </a:r>
                      <a:r>
                        <a:rPr lang="ru-RU" sz="1200" dirty="0">
                          <a:effectLst/>
                          <a:latin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cs typeface="Times New Roman" panose="02020603050405020304" pitchFamily="18" charset="0"/>
                        </a:rPr>
                        <a:t>Ыбыраймолдаев</a:t>
                      </a:r>
                      <a:r>
                        <a:rPr lang="ru-RU" sz="1200" dirty="0">
                          <a:effectLst/>
                          <a:latin typeface="Times New Roman" panose="02020603050405020304" pitchFamily="18" charset="0"/>
                          <a:cs typeface="Times New Roman" panose="02020603050405020304" pitchFamily="18" charset="0"/>
                        </a:rPr>
                        <a:t> көшесі,78</a:t>
                      </a:r>
                      <a:endParaRPr lang="ru-RU" sz="1100" dirty="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100" dirty="0">
                          <a:effectLst/>
                          <a:latin typeface="Times New Roman" panose="02020603050405020304" pitchFamily="18" charset="0"/>
                          <a:cs typeface="Times New Roman" panose="02020603050405020304" pitchFamily="18" charset="0"/>
                        </a:rPr>
                        <a:t>БСН 990440004675</a:t>
                      </a:r>
                      <a:endParaRPr lang="ru-RU" sz="1100" dirty="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100" dirty="0">
                          <a:effectLst/>
                          <a:latin typeface="Times New Roman" panose="02020603050405020304" pitchFamily="18" charset="0"/>
                          <a:cs typeface="Times New Roman" panose="02020603050405020304" pitchFamily="18" charset="0"/>
                        </a:rPr>
                        <a:t>БСК KZKOKZKX</a:t>
                      </a:r>
                      <a:endParaRPr lang="ru-RU" sz="1100" dirty="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100" dirty="0">
                          <a:effectLst/>
                          <a:latin typeface="Times New Roman" panose="02020603050405020304" pitchFamily="18" charset="0"/>
                          <a:cs typeface="Times New Roman" panose="02020603050405020304" pitchFamily="18" charset="0"/>
                        </a:rPr>
                        <a:t>КБЕ 16</a:t>
                      </a:r>
                      <a:endParaRPr lang="ru-RU" sz="1100" dirty="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100" dirty="0">
                          <a:effectLst/>
                          <a:latin typeface="Times New Roman" panose="02020603050405020304" pitchFamily="18" charset="0"/>
                          <a:cs typeface="Times New Roman" panose="02020603050405020304" pitchFamily="18" charset="0"/>
                        </a:rPr>
                        <a:t>Банк АҚ «Халықбанк »</a:t>
                      </a:r>
                      <a:endParaRPr lang="ru-RU" sz="1100" dirty="0">
                        <a:effectLst/>
                        <a:latin typeface="Times New Roman" panose="02020603050405020304" pitchFamily="18" charset="0"/>
                        <a:cs typeface="Times New Roman" panose="02020603050405020304" pitchFamily="18" charset="0"/>
                      </a:endParaRPr>
                    </a:p>
                    <a:p>
                      <a:pPr marL="12700">
                        <a:lnSpc>
                          <a:spcPct val="115000"/>
                        </a:lnSpc>
                        <a:spcAft>
                          <a:spcPts val="100"/>
                        </a:spcAft>
                      </a:pPr>
                      <a:r>
                        <a:rPr lang="ru-RU" sz="1200" dirty="0">
                          <a:effectLst/>
                          <a:latin typeface="Times New Roman" panose="02020603050405020304" pitchFamily="18" charset="0"/>
                          <a:cs typeface="Times New Roman" panose="02020603050405020304" pitchFamily="18" charset="0"/>
                        </a:rPr>
                        <a:t/>
                      </a:r>
                      <a:br>
                        <a:rPr lang="ru-RU" sz="1200" dirty="0">
                          <a:effectLst/>
                          <a:latin typeface="Times New Roman" panose="02020603050405020304" pitchFamily="18" charset="0"/>
                          <a:cs typeface="Times New Roman" panose="02020603050405020304" pitchFamily="18" charset="0"/>
                        </a:rPr>
                      </a:br>
                      <a:r>
                        <a:rPr lang="ru-RU" sz="1200" dirty="0">
                          <a:effectLst/>
                          <a:latin typeface="Times New Roman" panose="02020603050405020304" pitchFamily="18" charset="0"/>
                          <a:cs typeface="Times New Roman" panose="02020603050405020304" pitchFamily="18" charset="0"/>
                        </a:rPr>
                        <a:t> тел.   872831-9-17-65 </a:t>
                      </a:r>
                      <a:br>
                        <a:rPr lang="ru-RU" sz="1200" dirty="0">
                          <a:effectLst/>
                          <a:latin typeface="Times New Roman" panose="02020603050405020304" pitchFamily="18" charset="0"/>
                          <a:cs typeface="Times New Roman" panose="02020603050405020304" pitchFamily="18" charset="0"/>
                        </a:rPr>
                      </a:br>
                      <a:r>
                        <a:rPr lang="ru-RU" sz="1200" dirty="0" err="1">
                          <a:effectLst/>
                          <a:latin typeface="Times New Roman" panose="02020603050405020304" pitchFamily="18" charset="0"/>
                          <a:cs typeface="Times New Roman" panose="02020603050405020304" pitchFamily="18" charset="0"/>
                        </a:rPr>
                        <a:t>Білім</a:t>
                      </a:r>
                      <a:r>
                        <a:rPr lang="ru-RU" sz="1200" dirty="0">
                          <a:effectLst/>
                          <a:latin typeface="Times New Roman" panose="02020603050405020304" pitchFamily="18" charset="0"/>
                          <a:cs typeface="Times New Roman" panose="02020603050405020304" pitchFamily="18" charset="0"/>
                        </a:rPr>
                        <a:t> беру </a:t>
                      </a:r>
                      <a:r>
                        <a:rPr lang="ru-RU" sz="1200" dirty="0" err="1">
                          <a:effectLst/>
                          <a:latin typeface="Times New Roman" panose="02020603050405020304" pitchFamily="18" charset="0"/>
                          <a:cs typeface="Times New Roman" panose="02020603050405020304" pitchFamily="18" charset="0"/>
                        </a:rPr>
                        <a:t>ұйымның</a:t>
                      </a:r>
                      <a:r>
                        <a:rPr lang="ru-RU" sz="1200" dirty="0">
                          <a:effectLst/>
                          <a:latin typeface="Times New Roman" panose="02020603050405020304" pitchFamily="18" charset="0"/>
                          <a:cs typeface="Times New Roman" panose="02020603050405020304" pitchFamily="18" charset="0"/>
                        </a:rPr>
                        <a:t> директоры</a:t>
                      </a:r>
                      <a:endParaRPr lang="ru-RU" sz="1100" dirty="0">
                        <a:effectLst/>
                        <a:latin typeface="Times New Roman" panose="02020603050405020304" pitchFamily="18" charset="0"/>
                        <a:cs typeface="Times New Roman" panose="02020603050405020304" pitchFamily="18" charset="0"/>
                      </a:endParaRPr>
                    </a:p>
                    <a:p>
                      <a:pPr marL="12700">
                        <a:lnSpc>
                          <a:spcPct val="115000"/>
                        </a:lnSpc>
                        <a:spcAft>
                          <a:spcPts val="100"/>
                        </a:spcAft>
                      </a:pPr>
                      <a:r>
                        <a:rPr lang="ru-RU" sz="1200" dirty="0">
                          <a:effectLst/>
                          <a:latin typeface="Times New Roman" panose="02020603050405020304" pitchFamily="18" charset="0"/>
                          <a:cs typeface="Times New Roman" panose="02020603050405020304" pitchFamily="18" charset="0"/>
                        </a:rPr>
                        <a:t> </a:t>
                      </a:r>
                      <a:r>
                        <a:rPr lang="ru-RU" sz="1200" dirty="0" err="1">
                          <a:effectLst/>
                          <a:latin typeface="Times New Roman" panose="02020603050405020304" pitchFamily="18" charset="0"/>
                          <a:cs typeface="Times New Roman" panose="02020603050405020304" pitchFamily="18" charset="0"/>
                        </a:rPr>
                        <a:t>Саурамбаева</a:t>
                      </a:r>
                      <a:r>
                        <a:rPr lang="ru-RU" sz="1200" dirty="0">
                          <a:effectLst/>
                          <a:latin typeface="Times New Roman" panose="02020603050405020304" pitchFamily="18" charset="0"/>
                          <a:cs typeface="Times New Roman" panose="02020603050405020304" pitchFamily="18" charset="0"/>
                        </a:rPr>
                        <a:t> Б.Н.</a:t>
                      </a:r>
                      <a:endParaRPr lang="ru-RU" sz="1100" dirty="0">
                        <a:effectLst/>
                        <a:latin typeface="Times New Roman" panose="02020603050405020304" pitchFamily="18" charset="0"/>
                        <a:cs typeface="Times New Roman" panose="02020603050405020304" pitchFamily="18" charset="0"/>
                      </a:endParaRPr>
                    </a:p>
                    <a:p>
                      <a:pPr marL="12700">
                        <a:lnSpc>
                          <a:spcPct val="115000"/>
                        </a:lnSpc>
                        <a:spcAft>
                          <a:spcPts val="100"/>
                        </a:spcAft>
                      </a:pPr>
                      <a:r>
                        <a:rPr lang="en-US" sz="1200" dirty="0">
                          <a:effectLst/>
                          <a:latin typeface="Times New Roman" panose="02020603050405020304" pitchFamily="18" charset="0"/>
                          <a:cs typeface="Times New Roman" panose="02020603050405020304" pitchFamily="18" charset="0"/>
                        </a:rPr>
                        <a:t>______________________________  </a:t>
                      </a:r>
                      <a:endParaRPr lang="ru-RU" sz="1100" dirty="0">
                        <a:effectLst/>
                        <a:latin typeface="Times New Roman" panose="02020603050405020304" pitchFamily="18" charset="0"/>
                        <a:cs typeface="Times New Roman" panose="02020603050405020304" pitchFamily="18" charset="0"/>
                      </a:endParaRPr>
                    </a:p>
                    <a:p>
                      <a:pPr marL="12700">
                        <a:lnSpc>
                          <a:spcPct val="115000"/>
                        </a:lnSpc>
                        <a:spcAft>
                          <a:spcPts val="100"/>
                        </a:spcAft>
                      </a:pPr>
                      <a:r>
                        <a:rPr lang="en-US" sz="1200" dirty="0">
                          <a:effectLst/>
                          <a:latin typeface="Times New Roman" panose="02020603050405020304" pitchFamily="18" charset="0"/>
                          <a:cs typeface="Times New Roman" panose="02020603050405020304" pitchFamily="18" charset="0"/>
                        </a:rPr>
                        <a:t/>
                      </a:r>
                      <a:br>
                        <a:rPr lang="en-US" sz="1200" dirty="0">
                          <a:effectLst/>
                          <a:latin typeface="Times New Roman" panose="02020603050405020304" pitchFamily="18" charset="0"/>
                          <a:cs typeface="Times New Roman" panose="02020603050405020304" pitchFamily="18" charset="0"/>
                        </a:rPr>
                      </a:br>
                      <a:endParaRPr lang="ru-RU" sz="1100" dirty="0">
                        <a:effectLst/>
                        <a:latin typeface="Times New Roman" panose="02020603050405020304" pitchFamily="18" charset="0"/>
                        <a:cs typeface="Times New Roman" panose="02020603050405020304" pitchFamily="18" charset="0"/>
                      </a:endParaRPr>
                    </a:p>
                    <a:p>
                      <a:pPr marL="12700">
                        <a:lnSpc>
                          <a:spcPct val="115000"/>
                        </a:lnSpc>
                        <a:spcAft>
                          <a:spcPts val="100"/>
                        </a:spcAft>
                      </a:pPr>
                      <a:r>
                        <a:rPr lang="kk-KZ" sz="1200" dirty="0">
                          <a:effectLst/>
                          <a:latin typeface="Times New Roman" panose="02020603050405020304" pitchFamily="18" charset="0"/>
                          <a:cs typeface="Times New Roman" panose="02020603050405020304" pitchFamily="18" charset="0"/>
                        </a:rPr>
                        <a:t>Мөр орны </a:t>
                      </a:r>
                      <a:endParaRPr lang="ru-RU"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c>
                  <a:txBody>
                    <a:bodyPr/>
                    <a:lstStyle/>
                    <a:p>
                      <a:pPr>
                        <a:lnSpc>
                          <a:spcPct val="115000"/>
                        </a:lnSpc>
                        <a:spcAft>
                          <a:spcPts val="100"/>
                        </a:spcAft>
                      </a:pPr>
                      <a:r>
                        <a:rPr lang="ru-RU" sz="1200" dirty="0" err="1">
                          <a:effectLst/>
                          <a:latin typeface="Times New Roman" panose="02020603050405020304" pitchFamily="18" charset="0"/>
                          <a:cs typeface="Times New Roman" panose="02020603050405020304" pitchFamily="18" charset="0"/>
                        </a:rPr>
                        <a:t>Кәсіпорын</a:t>
                      </a:r>
                      <a:r>
                        <a:rPr lang="ru-RU" sz="1200" dirty="0">
                          <a:effectLst/>
                          <a:latin typeface="Times New Roman" panose="02020603050405020304" pitchFamily="18" charset="0"/>
                          <a:cs typeface="Times New Roman" panose="02020603050405020304" pitchFamily="18" charset="0"/>
                        </a:rPr>
                        <a:t>:</a:t>
                      </a:r>
                      <a:br>
                        <a:rPr lang="ru-RU" sz="1200" dirty="0">
                          <a:effectLst/>
                          <a:latin typeface="Times New Roman" panose="02020603050405020304" pitchFamily="18" charset="0"/>
                          <a:cs typeface="Times New Roman" panose="02020603050405020304" pitchFamily="18" charset="0"/>
                        </a:rPr>
                      </a:br>
                      <a:r>
                        <a:rPr lang="ru-RU" sz="1200" dirty="0">
                          <a:effectLst/>
                          <a:latin typeface="Times New Roman" panose="02020603050405020304" pitchFamily="18" charset="0"/>
                          <a:cs typeface="Times New Roman" panose="02020603050405020304" pitchFamily="18" charset="0"/>
                        </a:rPr>
                        <a:t>_</a:t>
                      </a:r>
                      <a:endParaRPr lang="ru-RU" sz="1100" dirty="0">
                        <a:effectLst/>
                        <a:latin typeface="Times New Roman" panose="02020603050405020304" pitchFamily="18" charset="0"/>
                        <a:cs typeface="Times New Roman" panose="02020603050405020304" pitchFamily="18" charset="0"/>
                      </a:endParaRPr>
                    </a:p>
                    <a:p>
                      <a:pPr>
                        <a:lnSpc>
                          <a:spcPct val="115000"/>
                        </a:lnSpc>
                        <a:spcAft>
                          <a:spcPts val="100"/>
                        </a:spcAft>
                      </a:pPr>
                      <a:r>
                        <a:rPr lang="ru-RU" sz="1200" dirty="0">
                          <a:effectLst/>
                          <a:latin typeface="Times New Roman" panose="02020603050405020304" pitchFamily="18" charset="0"/>
                          <a:cs typeface="Times New Roman" panose="02020603050405020304" pitchFamily="18" charset="0"/>
                        </a:rPr>
                        <a:t> </a:t>
                      </a:r>
                      <a:endParaRPr lang="ru-RU" sz="1100" dirty="0">
                        <a:effectLst/>
                        <a:latin typeface="Times New Roman" panose="02020603050405020304" pitchFamily="18" charset="0"/>
                        <a:cs typeface="Times New Roman" panose="02020603050405020304" pitchFamily="18" charset="0"/>
                      </a:endParaRPr>
                    </a:p>
                    <a:p>
                      <a:pPr>
                        <a:lnSpc>
                          <a:spcPct val="115000"/>
                        </a:lnSpc>
                        <a:spcAft>
                          <a:spcPts val="100"/>
                        </a:spcAft>
                      </a:pPr>
                      <a:r>
                        <a:rPr lang="ru-RU" sz="1200" dirty="0">
                          <a:effectLst/>
                          <a:latin typeface="Times New Roman" panose="02020603050405020304" pitchFamily="18" charset="0"/>
                          <a:cs typeface="Times New Roman" panose="02020603050405020304" pitchFamily="18" charset="0"/>
                        </a:rPr>
                        <a:t> </a:t>
                      </a:r>
                      <a:endParaRPr lang="ru-RU" sz="1100" dirty="0">
                        <a:effectLst/>
                        <a:latin typeface="Times New Roman" panose="02020603050405020304" pitchFamily="18" charset="0"/>
                        <a:cs typeface="Times New Roman" panose="02020603050405020304" pitchFamily="18" charset="0"/>
                      </a:endParaRPr>
                    </a:p>
                    <a:p>
                      <a:pPr>
                        <a:lnSpc>
                          <a:spcPct val="115000"/>
                        </a:lnSpc>
                        <a:spcAft>
                          <a:spcPts val="100"/>
                        </a:spcAft>
                      </a:pPr>
                      <a:r>
                        <a:rPr lang="ru-RU" sz="1200" dirty="0">
                          <a:effectLst/>
                          <a:latin typeface="Times New Roman" panose="02020603050405020304" pitchFamily="18" charset="0"/>
                          <a:cs typeface="Times New Roman" panose="02020603050405020304" pitchFamily="18" charset="0"/>
                        </a:rPr>
                        <a:t> </a:t>
                      </a:r>
                      <a:endParaRPr lang="ru-RU" sz="1100" dirty="0">
                        <a:effectLst/>
                        <a:latin typeface="Times New Roman" panose="02020603050405020304" pitchFamily="18" charset="0"/>
                        <a:cs typeface="Times New Roman" panose="02020603050405020304" pitchFamily="18" charset="0"/>
                      </a:endParaRPr>
                    </a:p>
                    <a:p>
                      <a:pPr>
                        <a:lnSpc>
                          <a:spcPct val="115000"/>
                        </a:lnSpc>
                        <a:spcAft>
                          <a:spcPts val="100"/>
                        </a:spcAft>
                      </a:pPr>
                      <a:r>
                        <a:rPr lang="ru-RU" sz="1200" dirty="0">
                          <a:effectLst/>
                          <a:latin typeface="Times New Roman" panose="02020603050405020304" pitchFamily="18" charset="0"/>
                          <a:cs typeface="Times New Roman" panose="02020603050405020304" pitchFamily="18" charset="0"/>
                        </a:rPr>
                        <a:t> </a:t>
                      </a:r>
                      <a:endParaRPr lang="ru-RU" sz="1100" dirty="0">
                        <a:effectLst/>
                        <a:latin typeface="Times New Roman" panose="02020603050405020304" pitchFamily="18" charset="0"/>
                        <a:cs typeface="Times New Roman" panose="02020603050405020304" pitchFamily="18" charset="0"/>
                      </a:endParaRPr>
                    </a:p>
                    <a:p>
                      <a:pPr>
                        <a:lnSpc>
                          <a:spcPct val="115000"/>
                        </a:lnSpc>
                        <a:spcAft>
                          <a:spcPts val="100"/>
                        </a:spcAft>
                      </a:pPr>
                      <a:r>
                        <a:rPr lang="ru-RU" sz="1200" dirty="0">
                          <a:effectLst/>
                          <a:latin typeface="Times New Roman" panose="02020603050405020304" pitchFamily="18" charset="0"/>
                          <a:cs typeface="Times New Roman" panose="02020603050405020304" pitchFamily="18" charset="0"/>
                        </a:rPr>
                        <a:t> </a:t>
                      </a:r>
                      <a:endParaRPr lang="ru-RU" sz="1100" dirty="0">
                        <a:effectLst/>
                        <a:latin typeface="Times New Roman" panose="02020603050405020304" pitchFamily="18" charset="0"/>
                        <a:cs typeface="Times New Roman" panose="02020603050405020304" pitchFamily="18" charset="0"/>
                      </a:endParaRPr>
                    </a:p>
                    <a:p>
                      <a:pPr>
                        <a:lnSpc>
                          <a:spcPct val="115000"/>
                        </a:lnSpc>
                        <a:spcAft>
                          <a:spcPts val="100"/>
                        </a:spcAft>
                      </a:pPr>
                      <a:r>
                        <a:rPr lang="ru-RU" sz="1200" dirty="0">
                          <a:effectLst/>
                          <a:latin typeface="Times New Roman" panose="02020603050405020304" pitchFamily="18" charset="0"/>
                          <a:cs typeface="Times New Roman" panose="02020603050405020304" pitchFamily="18" charset="0"/>
                        </a:rPr>
                        <a:t>________________________________________</a:t>
                      </a:r>
                      <a:endParaRPr lang="ru-RU" sz="1100" dirty="0">
                        <a:effectLst/>
                        <a:latin typeface="Times New Roman" panose="02020603050405020304" pitchFamily="18" charset="0"/>
                        <a:cs typeface="Times New Roman" panose="02020603050405020304" pitchFamily="18" charset="0"/>
                      </a:endParaRPr>
                    </a:p>
                    <a:p>
                      <a:pPr marL="12700">
                        <a:lnSpc>
                          <a:spcPct val="115000"/>
                        </a:lnSpc>
                        <a:spcAft>
                          <a:spcPts val="100"/>
                        </a:spcAft>
                      </a:pPr>
                      <a:r>
                        <a:rPr lang="kk-KZ" sz="1200" dirty="0">
                          <a:effectLst/>
                          <a:latin typeface="Times New Roman" panose="02020603050405020304" pitchFamily="18" charset="0"/>
                          <a:cs typeface="Times New Roman" panose="02020603050405020304" pitchFamily="18" charset="0"/>
                        </a:rPr>
                        <a:t>Мекен жайы:</a:t>
                      </a:r>
                      <a:endParaRPr lang="ru-RU" sz="1100" dirty="0">
                        <a:effectLst/>
                        <a:latin typeface="Times New Roman" panose="02020603050405020304" pitchFamily="18" charset="0"/>
                        <a:cs typeface="Times New Roman" panose="02020603050405020304" pitchFamily="18" charset="0"/>
                      </a:endParaRPr>
                    </a:p>
                    <a:p>
                      <a:pPr marL="12700">
                        <a:lnSpc>
                          <a:spcPct val="115000"/>
                        </a:lnSpc>
                        <a:spcAft>
                          <a:spcPts val="100"/>
                        </a:spcAft>
                      </a:pPr>
                      <a:r>
                        <a:rPr lang="kk-KZ" sz="1200" dirty="0">
                          <a:effectLst/>
                          <a:latin typeface="Times New Roman" panose="02020603050405020304" pitchFamily="18" charset="0"/>
                          <a:cs typeface="Times New Roman" panose="02020603050405020304" pitchFamily="18" charset="0"/>
                        </a:rPr>
                        <a:t> </a:t>
                      </a:r>
                      <a:endParaRPr lang="ru-RU" sz="1100" dirty="0">
                        <a:effectLst/>
                        <a:latin typeface="Times New Roman" panose="02020603050405020304" pitchFamily="18" charset="0"/>
                        <a:cs typeface="Times New Roman" panose="02020603050405020304" pitchFamily="18" charset="0"/>
                      </a:endParaRPr>
                    </a:p>
                    <a:p>
                      <a:pPr marL="12700">
                        <a:lnSpc>
                          <a:spcPct val="115000"/>
                        </a:lnSpc>
                        <a:spcAft>
                          <a:spcPts val="100"/>
                        </a:spcAft>
                      </a:pPr>
                      <a:r>
                        <a:rPr lang="kk-KZ" sz="1200" dirty="0">
                          <a:effectLst/>
                          <a:latin typeface="Times New Roman" panose="02020603050405020304" pitchFamily="18" charset="0"/>
                          <a:cs typeface="Times New Roman" panose="02020603050405020304" pitchFamily="18" charset="0"/>
                        </a:rPr>
                        <a:t>Тел ном. </a:t>
                      </a:r>
                      <a:endParaRPr lang="ru-RU" sz="1100" dirty="0">
                        <a:effectLst/>
                        <a:latin typeface="Times New Roman" panose="02020603050405020304" pitchFamily="18" charset="0"/>
                        <a:cs typeface="Times New Roman" panose="02020603050405020304" pitchFamily="18" charset="0"/>
                      </a:endParaRPr>
                    </a:p>
                    <a:p>
                      <a:pPr marL="12700">
                        <a:lnSpc>
                          <a:spcPct val="115000"/>
                        </a:lnSpc>
                        <a:spcAft>
                          <a:spcPts val="100"/>
                        </a:spcAft>
                      </a:pPr>
                      <a:r>
                        <a:rPr lang="kk-KZ" sz="1200" dirty="0">
                          <a:effectLst/>
                          <a:latin typeface="Times New Roman" panose="02020603050405020304" pitchFamily="18" charset="0"/>
                          <a:cs typeface="Times New Roman" panose="02020603050405020304" pitchFamily="18" charset="0"/>
                        </a:rPr>
                        <a:t>Мектеп директоры</a:t>
                      </a:r>
                      <a:endParaRPr lang="ru-RU" sz="1100" dirty="0">
                        <a:effectLst/>
                        <a:latin typeface="Times New Roman" panose="02020603050405020304" pitchFamily="18" charset="0"/>
                        <a:cs typeface="Times New Roman" panose="02020603050405020304" pitchFamily="18" charset="0"/>
                      </a:endParaRPr>
                    </a:p>
                    <a:p>
                      <a:pPr>
                        <a:lnSpc>
                          <a:spcPct val="115000"/>
                        </a:lnSpc>
                        <a:spcAft>
                          <a:spcPts val="100"/>
                        </a:spcAft>
                      </a:pPr>
                      <a:r>
                        <a:rPr lang="kk-KZ" sz="1200" dirty="0">
                          <a:effectLst/>
                          <a:latin typeface="Times New Roman" panose="02020603050405020304" pitchFamily="18" charset="0"/>
                          <a:cs typeface="Times New Roman" panose="02020603050405020304" pitchFamily="18" charset="0"/>
                        </a:rPr>
                        <a:t>______________________</a:t>
                      </a:r>
                      <a:br>
                        <a:rPr lang="kk-KZ" sz="1200" dirty="0">
                          <a:effectLst/>
                          <a:latin typeface="Times New Roman" panose="02020603050405020304" pitchFamily="18" charset="0"/>
                          <a:cs typeface="Times New Roman" panose="02020603050405020304" pitchFamily="18" charset="0"/>
                        </a:rPr>
                      </a:br>
                      <a:r>
                        <a:rPr lang="kk-KZ" sz="1200" dirty="0">
                          <a:effectLst/>
                          <a:latin typeface="Times New Roman" panose="02020603050405020304" pitchFamily="18" charset="0"/>
                          <a:cs typeface="Times New Roman" panose="02020603050405020304" pitchFamily="18" charset="0"/>
                        </a:rPr>
                        <a:t/>
                      </a:r>
                      <a:br>
                        <a:rPr lang="kk-KZ" sz="1200" dirty="0">
                          <a:effectLst/>
                          <a:latin typeface="Times New Roman" panose="02020603050405020304" pitchFamily="18" charset="0"/>
                          <a:cs typeface="Times New Roman" panose="02020603050405020304" pitchFamily="18" charset="0"/>
                        </a:rPr>
                      </a:br>
                      <a:r>
                        <a:rPr lang="kk-KZ" sz="1200" dirty="0">
                          <a:effectLst/>
                          <a:latin typeface="Times New Roman" panose="02020603050405020304" pitchFamily="18" charset="0"/>
                          <a:cs typeface="Times New Roman" panose="02020603050405020304" pitchFamily="18" charset="0"/>
                        </a:rPr>
                        <a:t>Мөр орны</a:t>
                      </a:r>
                      <a:endParaRPr lang="ru-RU"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r>
            </a:tbl>
          </a:graphicData>
        </a:graphic>
      </p:graphicFrame>
      <p:sp>
        <p:nvSpPr>
          <p:cNvPr id="5" name="Rectangle 1"/>
          <p:cNvSpPr>
            <a:spLocks noChangeArrowheads="1"/>
          </p:cNvSpPr>
          <p:nvPr/>
        </p:nvSpPr>
        <p:spPr bwMode="auto">
          <a:xfrm>
            <a:off x="694944" y="17274"/>
            <a:ext cx="11335154" cy="24160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495550" algn="l"/>
              </a:tabLst>
              <a:defRPr>
                <a:solidFill>
                  <a:schemeClr val="tx1"/>
                </a:solidFill>
                <a:latin typeface="Arial" panose="020B0604020202020204" pitchFamily="34" charset="0"/>
              </a:defRPr>
            </a:lvl1pPr>
            <a:lvl2pPr eaLnBrk="0" fontAlgn="base" hangingPunct="0">
              <a:spcBef>
                <a:spcPct val="0"/>
              </a:spcBef>
              <a:spcAft>
                <a:spcPct val="0"/>
              </a:spcAft>
              <a:tabLst>
                <a:tab pos="2495550" algn="l"/>
              </a:tabLst>
              <a:defRPr>
                <a:solidFill>
                  <a:schemeClr val="tx1"/>
                </a:solidFill>
                <a:latin typeface="Arial" panose="020B0604020202020204" pitchFamily="34" charset="0"/>
              </a:defRPr>
            </a:lvl2pPr>
            <a:lvl3pPr eaLnBrk="0" fontAlgn="base" hangingPunct="0">
              <a:spcBef>
                <a:spcPct val="0"/>
              </a:spcBef>
              <a:spcAft>
                <a:spcPct val="0"/>
              </a:spcAft>
              <a:tabLst>
                <a:tab pos="2495550" algn="l"/>
              </a:tabLst>
              <a:defRPr>
                <a:solidFill>
                  <a:schemeClr val="tx1"/>
                </a:solidFill>
                <a:latin typeface="Arial" panose="020B0604020202020204" pitchFamily="34" charset="0"/>
              </a:defRPr>
            </a:lvl3pPr>
            <a:lvl4pPr eaLnBrk="0" fontAlgn="base" hangingPunct="0">
              <a:spcBef>
                <a:spcPct val="0"/>
              </a:spcBef>
              <a:spcAft>
                <a:spcPct val="0"/>
              </a:spcAft>
              <a:tabLst>
                <a:tab pos="2495550" algn="l"/>
              </a:tabLst>
              <a:defRPr>
                <a:solidFill>
                  <a:schemeClr val="tx1"/>
                </a:solidFill>
                <a:latin typeface="Arial" panose="020B0604020202020204" pitchFamily="34" charset="0"/>
              </a:defRPr>
            </a:lvl4pPr>
            <a:lvl5pPr eaLnBrk="0" fontAlgn="base" hangingPunct="0">
              <a:spcBef>
                <a:spcPct val="0"/>
              </a:spcBef>
              <a:spcAft>
                <a:spcPct val="0"/>
              </a:spcAft>
              <a:tabLst>
                <a:tab pos="2495550" algn="l"/>
              </a:tabLst>
              <a:defRPr>
                <a:solidFill>
                  <a:schemeClr val="tx1"/>
                </a:solidFill>
                <a:latin typeface="Arial" panose="020B0604020202020204" pitchFamily="34" charset="0"/>
              </a:defRPr>
            </a:lvl5pPr>
            <a:lvl6pPr eaLnBrk="0" fontAlgn="base" hangingPunct="0">
              <a:spcBef>
                <a:spcPct val="0"/>
              </a:spcBef>
              <a:spcAft>
                <a:spcPct val="0"/>
              </a:spcAft>
              <a:tabLst>
                <a:tab pos="2495550" algn="l"/>
              </a:tabLst>
              <a:defRPr>
                <a:solidFill>
                  <a:schemeClr val="tx1"/>
                </a:solidFill>
                <a:latin typeface="Arial" panose="020B0604020202020204" pitchFamily="34" charset="0"/>
              </a:defRPr>
            </a:lvl6pPr>
            <a:lvl7pPr eaLnBrk="0" fontAlgn="base" hangingPunct="0">
              <a:spcBef>
                <a:spcPct val="0"/>
              </a:spcBef>
              <a:spcAft>
                <a:spcPct val="0"/>
              </a:spcAft>
              <a:tabLst>
                <a:tab pos="2495550" algn="l"/>
              </a:tabLst>
              <a:defRPr>
                <a:solidFill>
                  <a:schemeClr val="tx1"/>
                </a:solidFill>
                <a:latin typeface="Arial" panose="020B0604020202020204" pitchFamily="34" charset="0"/>
              </a:defRPr>
            </a:lvl7pPr>
            <a:lvl8pPr eaLnBrk="0" fontAlgn="base" hangingPunct="0">
              <a:spcBef>
                <a:spcPct val="0"/>
              </a:spcBef>
              <a:spcAft>
                <a:spcPct val="0"/>
              </a:spcAft>
              <a:tabLst>
                <a:tab pos="2495550" algn="l"/>
              </a:tabLst>
              <a:defRPr>
                <a:solidFill>
                  <a:schemeClr val="tx1"/>
                </a:solidFill>
                <a:latin typeface="Arial" panose="020B0604020202020204" pitchFamily="34" charset="0"/>
              </a:defRPr>
            </a:lvl8pPr>
            <a:lvl9pPr eaLnBrk="0" fontAlgn="base" hangingPunct="0">
              <a:spcBef>
                <a:spcPct val="0"/>
              </a:spcBef>
              <a:spcAft>
                <a:spcPct val="0"/>
              </a:spcAft>
              <a:tabLst>
                <a:tab pos="24955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495550" algn="l"/>
              </a:tabLst>
            </a:pPr>
            <a:r>
              <a:rPr kumimoji="0" lang="kk-KZ" altLang="ru-RU" sz="12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rPr>
              <a:t>     </a:t>
            </a:r>
            <a:r>
              <a:rPr kumimoji="0" lang="kk-KZ" altLang="ru-RU" sz="11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9) кәсіби практика аяқталған соң білім алушының жұмысы туралы мінездеме беру және кәсіби практикадан өту сапасын бағалау.</a:t>
            </a:r>
            <a:endParaRPr kumimoji="0" lang="ru-RU" altLang="ru-RU"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95550" algn="l"/>
              </a:tabLst>
            </a:pPr>
            <a:r>
              <a:rPr kumimoji="0" lang="kk-KZ" altLang="ru-RU" sz="1100" b="1"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4. Тараптардың жауапкершілігі</a:t>
            </a:r>
            <a:endParaRPr kumimoji="0" lang="ru-RU" altLang="ru-RU"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95550" algn="l"/>
              </a:tabLst>
            </a:pPr>
            <a:r>
              <a:rPr kumimoji="0" lang="kk-KZ" altLang="ru-RU" sz="11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4.1. Тараптар осы Келісімде қарастырылған міндеттемелерді орындамағаны немесе тиісінше орындамағаны үшін Қазақстан Республикасының заңнамаларына сәйкес жауапкершілік</a:t>
            </a:r>
          </a:p>
          <a:p>
            <a:pPr marL="0" marR="0" lvl="0" indent="0" algn="l" defTabSz="914400" rtl="0" eaLnBrk="0" fontAlgn="base" latinLnBrk="0" hangingPunct="0">
              <a:lnSpc>
                <a:spcPct val="100000"/>
              </a:lnSpc>
              <a:spcBef>
                <a:spcPct val="0"/>
              </a:spcBef>
              <a:spcAft>
                <a:spcPct val="0"/>
              </a:spcAft>
              <a:buClrTx/>
              <a:buSzTx/>
              <a:buFontTx/>
              <a:buNone/>
              <a:tabLst>
                <a:tab pos="2495550" algn="l"/>
              </a:tabLst>
            </a:pPr>
            <a:r>
              <a:rPr kumimoji="0" lang="kk-KZ" altLang="ru-RU" sz="11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жүктеледі.</a:t>
            </a:r>
            <a:endParaRPr kumimoji="0" lang="ru-RU" altLang="ru-RU"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95550" algn="l"/>
              </a:tabLst>
            </a:pPr>
            <a:r>
              <a:rPr kumimoji="0" lang="kk-KZ" altLang="ru-RU" sz="1100" b="1"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5. Дауларды шешудің тәртібі	</a:t>
            </a:r>
            <a:endParaRPr kumimoji="0" lang="ru-RU" altLang="ru-RU"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95550" algn="l"/>
              </a:tabLst>
            </a:pPr>
            <a:r>
              <a:rPr kumimoji="0" lang="kk-KZ" altLang="ru-RU" sz="11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5.1. Осы Келісімді орындау үдерісінде туындаған даулар мен келіспеушіліктерді өзара тиімді шешім қабылдау мақсатында тараптар тікелей өздері қарастырады.</a:t>
            </a:r>
            <a:endParaRPr kumimoji="0" lang="ru-RU" altLang="ru-RU"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95550" algn="l"/>
              </a:tabLst>
            </a:pPr>
            <a:r>
              <a:rPr kumimoji="0" lang="kk-KZ" altLang="ru-RU" sz="11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5.2. Келіссөз, өзара тиімді шешім жолымен шешілмеген мәселелер Қазақстан Республикасының қолданыстағы заңнамасына сәйкес шешіледі.</a:t>
            </a:r>
            <a:endParaRPr kumimoji="0" lang="ru-RU" altLang="ru-RU"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95550" algn="l"/>
              </a:tabLst>
            </a:pPr>
            <a:r>
              <a:rPr kumimoji="0" lang="kk-KZ" altLang="ru-RU" sz="1100" b="1"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6. Келісімнің әрекет ету мерзімі, талаптарды өзгерту және оны бұзу тәртібі</a:t>
            </a:r>
            <a:endParaRPr kumimoji="0" lang="ru-RU" altLang="ru-RU"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95550" algn="l"/>
              </a:tabLst>
            </a:pPr>
            <a:r>
              <a:rPr kumimoji="0" lang="kk-KZ" altLang="ru-RU" sz="11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6.1. Осы Келісім тараптар қол қойған күнінен бастап күшіне енеді және толық орындалғанға дейін әрекет етеді.</a:t>
            </a:r>
            <a:endParaRPr kumimoji="0" lang="ru-RU" altLang="ru-RU"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95550" algn="l"/>
              </a:tabLst>
            </a:pPr>
            <a:r>
              <a:rPr kumimoji="0" lang="kk-KZ" altLang="ru-RU" sz="11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6.2. Осы Келісімнің ережелері тараптардың өзара жазбаша келісімі бойынша толықтырып, өзгертілуі мүмкін.</a:t>
            </a:r>
            <a:endParaRPr kumimoji="0" lang="ru-RU" altLang="ru-RU"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95550" algn="l"/>
              </a:tabLst>
            </a:pPr>
            <a:r>
              <a:rPr kumimoji="0" lang="kk-KZ" altLang="ru-RU" sz="11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6.3. Осы шарт мемлекеттік немесе орыс тілінде бірдей заң күшімен екі данада жасалады, бір данадан әрбір тарапқа беріледі.</a:t>
            </a:r>
            <a:endParaRPr kumimoji="0" lang="ru-RU" altLang="ru-RU"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95550" algn="l"/>
              </a:tabLst>
            </a:pPr>
            <a:r>
              <a:rPr kumimoji="0" lang="kk-KZ" altLang="ru-RU" sz="11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11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6.4. </a:t>
            </a:r>
            <a:r>
              <a:rPr kumimoji="0" lang="ru-RU" altLang="ru-RU" sz="11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Тараптардың</a:t>
            </a:r>
            <a:r>
              <a:rPr kumimoji="0" lang="ru-RU" altLang="ru-RU" sz="11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11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заңды</a:t>
            </a:r>
            <a:r>
              <a:rPr kumimoji="0" lang="ru-RU" altLang="ru-RU" sz="11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11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мекен-жайлары</a:t>
            </a:r>
            <a:r>
              <a:rPr kumimoji="0" lang="ru-RU" altLang="ru-RU" sz="11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мен </a:t>
            </a:r>
            <a:r>
              <a:rPr kumimoji="0" lang="ru-RU" altLang="ru-RU" sz="11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банктік</a:t>
            </a:r>
            <a:r>
              <a:rPr kumimoji="0" lang="ru-RU" altLang="ru-RU" sz="11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11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реквизиттері</a:t>
            </a:r>
            <a:r>
              <a:rPr kumimoji="0" lang="ru-RU" altLang="ru-RU" sz="11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ru-RU" altLang="ru-RU"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495550" algn="l"/>
              </a:tabLst>
            </a:pP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6387567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774192" y="161417"/>
            <a:ext cx="10515600" cy="4351338"/>
          </a:xfrm>
        </p:spPr>
        <p:txBody>
          <a:bodyPr>
            <a:noAutofit/>
          </a:bodyPr>
          <a:lstStyle/>
          <a:p>
            <a:pPr marL="0" indent="0">
              <a:buNone/>
            </a:pPr>
            <a:r>
              <a:rPr lang="kk-KZ" sz="900" b="1" dirty="0">
                <a:latin typeface="Times New Roman" panose="02020603050405020304" pitchFamily="18" charset="0"/>
                <a:cs typeface="Times New Roman" panose="02020603050405020304" pitchFamily="18" charset="0"/>
              </a:rPr>
              <a:t>Дипломалды практикасы бойынша машықтанушыға берілетін </a:t>
            </a:r>
            <a:endParaRPr lang="ru-RU" sz="900" dirty="0">
              <a:latin typeface="Times New Roman" panose="02020603050405020304" pitchFamily="18" charset="0"/>
              <a:cs typeface="Times New Roman" panose="02020603050405020304" pitchFamily="18" charset="0"/>
            </a:endParaRPr>
          </a:p>
          <a:p>
            <a:pPr marL="0" indent="0">
              <a:buNone/>
            </a:pPr>
            <a:r>
              <a:rPr lang="kk-KZ" sz="900" b="1" dirty="0">
                <a:latin typeface="Times New Roman" panose="02020603050405020304" pitchFamily="18" charset="0"/>
                <a:cs typeface="Times New Roman" panose="02020603050405020304" pitchFamily="18" charset="0"/>
              </a:rPr>
              <a:t> е с к е р т п е л е р:</a:t>
            </a:r>
            <a:endParaRPr lang="ru-RU" sz="900" dirty="0">
              <a:latin typeface="Times New Roman" panose="02020603050405020304" pitchFamily="18" charset="0"/>
              <a:cs typeface="Times New Roman" panose="02020603050405020304" pitchFamily="18" charset="0"/>
            </a:endParaRPr>
          </a:p>
          <a:p>
            <a:pPr marL="0" indent="0">
              <a:buNone/>
            </a:pPr>
            <a:r>
              <a:rPr lang="kk-KZ" sz="900" dirty="0">
                <a:latin typeface="Times New Roman" panose="02020603050405020304" pitchFamily="18" charset="0"/>
                <a:cs typeface="Times New Roman" panose="02020603050405020304" pitchFamily="18" charset="0"/>
              </a:rPr>
              <a:t>1.Төмендегі құжаттарды жүргізу туралы нұсқаулар алу:</a:t>
            </a:r>
            <a:endParaRPr lang="ru-RU" sz="900" dirty="0">
              <a:latin typeface="Times New Roman" panose="02020603050405020304" pitchFamily="18" charset="0"/>
              <a:cs typeface="Times New Roman" panose="02020603050405020304" pitchFamily="18" charset="0"/>
            </a:endParaRPr>
          </a:p>
          <a:p>
            <a:pPr marL="0" indent="0">
              <a:buNone/>
            </a:pPr>
            <a:r>
              <a:rPr lang="kk-KZ" sz="900" dirty="0">
                <a:latin typeface="Times New Roman" panose="02020603050405020304" pitchFamily="18" charset="0"/>
                <a:cs typeface="Times New Roman" panose="02020603050405020304" pitchFamily="18" charset="0"/>
              </a:rPr>
              <a:t>- күнделікті циклограмма, технологиялық карта жүргізу</a:t>
            </a:r>
            <a:endParaRPr lang="ru-RU" sz="900" dirty="0">
              <a:latin typeface="Times New Roman" panose="02020603050405020304" pitchFamily="18" charset="0"/>
              <a:cs typeface="Times New Roman" panose="02020603050405020304" pitchFamily="18" charset="0"/>
            </a:endParaRPr>
          </a:p>
          <a:p>
            <a:pPr marL="0" indent="0">
              <a:buNone/>
            </a:pPr>
            <a:r>
              <a:rPr lang="kk-KZ" sz="900" dirty="0">
                <a:latin typeface="Times New Roman" panose="02020603050405020304" pitchFamily="18" charset="0"/>
                <a:cs typeface="Times New Roman" panose="02020603050405020304" pitchFamily="18" charset="0"/>
              </a:rPr>
              <a:t>- режимдік сәттер  күнделігін жүргізу</a:t>
            </a:r>
            <a:endParaRPr lang="ru-RU" sz="900" dirty="0">
              <a:latin typeface="Times New Roman" panose="02020603050405020304" pitchFamily="18" charset="0"/>
              <a:cs typeface="Times New Roman" panose="02020603050405020304" pitchFamily="18" charset="0"/>
            </a:endParaRPr>
          </a:p>
          <a:p>
            <a:pPr marL="0" indent="0">
              <a:buNone/>
            </a:pPr>
            <a:r>
              <a:rPr lang="kk-KZ" sz="900" dirty="0">
                <a:latin typeface="Times New Roman" panose="02020603050405020304" pitchFamily="18" charset="0"/>
                <a:cs typeface="Times New Roman" panose="02020603050405020304" pitchFamily="18" charset="0"/>
              </a:rPr>
              <a:t>-дипломалды тәжірибесі бойынша есеп беру</a:t>
            </a:r>
            <a:endParaRPr lang="ru-RU" sz="900" dirty="0">
              <a:latin typeface="Times New Roman" panose="02020603050405020304" pitchFamily="18" charset="0"/>
              <a:cs typeface="Times New Roman" panose="02020603050405020304" pitchFamily="18" charset="0"/>
            </a:endParaRPr>
          </a:p>
          <a:p>
            <a:pPr marL="0" indent="0">
              <a:buNone/>
            </a:pPr>
            <a:r>
              <a:rPr lang="kk-KZ" sz="900" dirty="0">
                <a:latin typeface="Times New Roman" panose="02020603050405020304" pitchFamily="18" charset="0"/>
                <a:cs typeface="Times New Roman" panose="02020603050405020304" pitchFamily="18" charset="0"/>
              </a:rPr>
              <a:t>-жас ерекшеліктері бойынша топқа,   бір балабақша  тәрбиеленушісіне мінездеме</a:t>
            </a:r>
            <a:endParaRPr lang="ru-RU" sz="900" dirty="0">
              <a:latin typeface="Times New Roman" panose="02020603050405020304" pitchFamily="18" charset="0"/>
              <a:cs typeface="Times New Roman" panose="02020603050405020304" pitchFamily="18" charset="0"/>
            </a:endParaRPr>
          </a:p>
          <a:p>
            <a:pPr marL="0" indent="0">
              <a:buNone/>
            </a:pPr>
            <a:r>
              <a:rPr lang="kk-KZ" sz="900" dirty="0">
                <a:latin typeface="Times New Roman" panose="02020603050405020304" pitchFamily="18" charset="0"/>
                <a:cs typeface="Times New Roman" panose="02020603050405020304" pitchFamily="18" charset="0"/>
              </a:rPr>
              <a:t>- жеке пән әдістемелерінен қажетті материалдарды, көрнекіліктерді даярлау, жаңа стандарт бойынша   қосымша мағлұматтар жинақтау</a:t>
            </a:r>
            <a:endParaRPr lang="ru-RU" sz="900" dirty="0">
              <a:latin typeface="Times New Roman" panose="02020603050405020304" pitchFamily="18" charset="0"/>
              <a:cs typeface="Times New Roman" panose="02020603050405020304" pitchFamily="18" charset="0"/>
            </a:endParaRPr>
          </a:p>
          <a:p>
            <a:pPr marL="0" indent="0">
              <a:buNone/>
            </a:pPr>
            <a:r>
              <a:rPr lang="kk-KZ" sz="900" dirty="0">
                <a:latin typeface="Times New Roman" panose="02020603050405020304" pitchFamily="18" charset="0"/>
                <a:cs typeface="Times New Roman" panose="02020603050405020304" pitchFamily="18" charset="0"/>
              </a:rPr>
              <a:t>- дәрігерлік тексеруден өтіп, практика өтуге рұқсат алу</a:t>
            </a:r>
            <a:endParaRPr lang="ru-RU" sz="900" dirty="0">
              <a:latin typeface="Times New Roman" panose="02020603050405020304" pitchFamily="18" charset="0"/>
              <a:cs typeface="Times New Roman" panose="02020603050405020304" pitchFamily="18" charset="0"/>
            </a:endParaRPr>
          </a:p>
          <a:p>
            <a:pPr marL="0" indent="0">
              <a:buNone/>
            </a:pPr>
            <a:r>
              <a:rPr lang="kk-KZ" sz="900" dirty="0">
                <a:latin typeface="Times New Roman" panose="02020603050405020304" pitchFamily="18" charset="0"/>
                <a:cs typeface="Times New Roman" panose="02020603050405020304" pitchFamily="18" charset="0"/>
              </a:rPr>
              <a:t>- мектептен, балабақшадан қатынас хат алып, жолдама алу.</a:t>
            </a:r>
            <a:endParaRPr lang="ru-RU" sz="900" dirty="0">
              <a:latin typeface="Times New Roman" panose="02020603050405020304" pitchFamily="18" charset="0"/>
              <a:cs typeface="Times New Roman" panose="02020603050405020304" pitchFamily="18" charset="0"/>
            </a:endParaRPr>
          </a:p>
          <a:p>
            <a:pPr marL="0" indent="0">
              <a:buNone/>
            </a:pPr>
            <a:r>
              <a:rPr lang="kk-KZ" sz="900" dirty="0">
                <a:latin typeface="Times New Roman" panose="02020603050405020304" pitchFamily="18" charset="0"/>
                <a:cs typeface="Times New Roman" panose="02020603050405020304" pitchFamily="18" charset="0"/>
              </a:rPr>
              <a:t>2.Дипломалды тәжірибесінен кейін өткізілетін құжаттар:</a:t>
            </a:r>
            <a:endParaRPr lang="ru-RU" sz="900" dirty="0">
              <a:latin typeface="Times New Roman" panose="02020603050405020304" pitchFamily="18" charset="0"/>
              <a:cs typeface="Times New Roman" panose="02020603050405020304" pitchFamily="18" charset="0"/>
            </a:endParaRPr>
          </a:p>
          <a:p>
            <a:pPr marL="0" indent="0">
              <a:buNone/>
            </a:pPr>
            <a:r>
              <a:rPr lang="kk-KZ" sz="900" dirty="0">
                <a:latin typeface="Times New Roman" panose="02020603050405020304" pitchFamily="18" charset="0"/>
                <a:cs typeface="Times New Roman" panose="02020603050405020304" pitchFamily="18" charset="0"/>
              </a:rPr>
              <a:t>- дипломалды тәжірибесі барысында орындаған жұмысы, оның қорытындысы туралы жазбаша есеп,кәсіптік тәжірибенің мазмұны мен ұйымдастыру жұмыстарын жетілдіру бойынша ұсынытарын көрсету(жазбаша)</a:t>
            </a:r>
            <a:endParaRPr lang="ru-RU" sz="900" dirty="0">
              <a:latin typeface="Times New Roman" panose="02020603050405020304" pitchFamily="18" charset="0"/>
              <a:cs typeface="Times New Roman" panose="02020603050405020304" pitchFamily="18" charset="0"/>
            </a:endParaRPr>
          </a:p>
          <a:p>
            <a:pPr marL="0" indent="0">
              <a:buNone/>
            </a:pPr>
            <a:r>
              <a:rPr lang="kk-KZ" sz="900" dirty="0">
                <a:latin typeface="Times New Roman" panose="02020603050405020304" pitchFamily="18" charset="0"/>
                <a:cs typeface="Times New Roman" panose="02020603050405020304" pitchFamily="18" charset="0"/>
              </a:rPr>
              <a:t>- базалық мекеме толтырған жолдама(педагогикалық кеңесте қаралып, бағаланған мінездеме)</a:t>
            </a:r>
            <a:endParaRPr lang="ru-RU" sz="900" dirty="0">
              <a:latin typeface="Times New Roman" panose="02020603050405020304" pitchFamily="18" charset="0"/>
              <a:cs typeface="Times New Roman" panose="02020603050405020304" pitchFamily="18" charset="0"/>
            </a:endParaRPr>
          </a:p>
          <a:p>
            <a:pPr marL="0" indent="0">
              <a:buNone/>
            </a:pPr>
            <a:r>
              <a:rPr lang="kk-KZ" sz="900" dirty="0">
                <a:latin typeface="Times New Roman" panose="02020603050405020304" pitchFamily="18" charset="0"/>
                <a:cs typeface="Times New Roman" panose="02020603050405020304" pitchFamily="18" charset="0"/>
              </a:rPr>
              <a:t>- кәсіптік тәжірибе барысында білім алушылардың педагогикалық өмірін бейнелейтін материалдар, таблицалар, сызбалар, модельдер, слайд-шоу,жұмыс жоспары, технологиялық карталар, суреттер, видеоматериалдар</a:t>
            </a:r>
            <a:endParaRPr lang="ru-RU" sz="900" dirty="0">
              <a:latin typeface="Times New Roman" panose="02020603050405020304" pitchFamily="18" charset="0"/>
              <a:cs typeface="Times New Roman" panose="02020603050405020304" pitchFamily="18" charset="0"/>
            </a:endParaRPr>
          </a:p>
          <a:p>
            <a:pPr marL="0" indent="0">
              <a:buNone/>
            </a:pPr>
            <a:r>
              <a:rPr lang="kk-KZ" sz="900" dirty="0">
                <a:latin typeface="Times New Roman" panose="02020603050405020304" pitchFamily="18" charset="0"/>
                <a:cs typeface="Times New Roman" panose="02020603050405020304" pitchFamily="18" charset="0"/>
              </a:rPr>
              <a:t>- кәсіптік іс-тәжірибе базасының іс-әрекеті туралы презентация</a:t>
            </a:r>
            <a:endParaRPr lang="ru-RU" sz="900" dirty="0">
              <a:latin typeface="Times New Roman" panose="02020603050405020304" pitchFamily="18" charset="0"/>
              <a:cs typeface="Times New Roman" panose="02020603050405020304" pitchFamily="18" charset="0"/>
            </a:endParaRPr>
          </a:p>
          <a:p>
            <a:pPr marL="0" indent="0">
              <a:buNone/>
            </a:pPr>
            <a:r>
              <a:rPr lang="kk-KZ" sz="900" dirty="0">
                <a:latin typeface="Times New Roman" panose="02020603050405020304" pitchFamily="18" charset="0"/>
                <a:cs typeface="Times New Roman" panose="02020603050405020304" pitchFamily="18" charset="0"/>
              </a:rPr>
              <a:t>-  кәсіптік тәжірибе күнделігі</a:t>
            </a:r>
            <a:endParaRPr lang="ru-RU" sz="900" dirty="0">
              <a:latin typeface="Times New Roman" panose="02020603050405020304" pitchFamily="18" charset="0"/>
              <a:cs typeface="Times New Roman" panose="02020603050405020304" pitchFamily="18" charset="0"/>
            </a:endParaRPr>
          </a:p>
          <a:p>
            <a:pPr marL="0" indent="0">
              <a:buNone/>
            </a:pPr>
            <a:r>
              <a:rPr lang="kk-KZ" sz="900" dirty="0">
                <a:latin typeface="Times New Roman" panose="02020603050405020304" pitchFamily="18" charset="0"/>
                <a:cs typeface="Times New Roman" panose="02020603050405020304" pitchFamily="18" charset="0"/>
              </a:rPr>
              <a:t>- жас ерекшеліктері бойынша топқа,    бір балабақша  тәрбиеленушісіне мінездеме</a:t>
            </a:r>
            <a:endParaRPr lang="ru-RU" sz="900" dirty="0">
              <a:latin typeface="Times New Roman" panose="02020603050405020304" pitchFamily="18" charset="0"/>
              <a:cs typeface="Times New Roman" panose="02020603050405020304" pitchFamily="18" charset="0"/>
            </a:endParaRPr>
          </a:p>
          <a:p>
            <a:pPr marL="0" indent="0">
              <a:buNone/>
            </a:pPr>
            <a:r>
              <a:rPr lang="kk-KZ" sz="900" dirty="0">
                <a:latin typeface="Times New Roman" panose="02020603050405020304" pitchFamily="18" charset="0"/>
                <a:cs typeface="Times New Roman" panose="02020603050405020304" pitchFamily="18" charset="0"/>
              </a:rPr>
              <a:t>- ата-аналар жиналысының хаттамасы</a:t>
            </a:r>
            <a:endParaRPr lang="ru-RU" sz="900" dirty="0">
              <a:latin typeface="Times New Roman" panose="02020603050405020304" pitchFamily="18" charset="0"/>
              <a:cs typeface="Times New Roman" panose="02020603050405020304" pitchFamily="18" charset="0"/>
            </a:endParaRPr>
          </a:p>
          <a:p>
            <a:pPr marL="0" indent="0">
              <a:buNone/>
            </a:pPr>
            <a:r>
              <a:rPr lang="kk-KZ" sz="900" dirty="0">
                <a:latin typeface="Times New Roman" panose="02020603050405020304" pitchFamily="18" charset="0"/>
                <a:cs typeface="Times New Roman" panose="02020603050405020304" pitchFamily="18" charset="0"/>
              </a:rPr>
              <a:t>- өткізілген сабақтардың,ойын-сауық бағдарламаларының,ертеңгіліктердің, мерекелік іс-шаралардың жоспарлары</a:t>
            </a:r>
            <a:endParaRPr lang="ru-RU" sz="900" dirty="0">
              <a:latin typeface="Times New Roman" panose="02020603050405020304" pitchFamily="18" charset="0"/>
              <a:cs typeface="Times New Roman" panose="02020603050405020304" pitchFamily="18" charset="0"/>
            </a:endParaRPr>
          </a:p>
          <a:p>
            <a:pPr marL="0" indent="0">
              <a:buNone/>
            </a:pPr>
            <a:r>
              <a:rPr lang="kk-KZ" sz="900" dirty="0">
                <a:latin typeface="Times New Roman" panose="02020603050405020304" pitchFamily="18" charset="0"/>
                <a:cs typeface="Times New Roman" panose="02020603050405020304" pitchFamily="18" charset="0"/>
              </a:rPr>
              <a:t>-индикатор жүргізу</a:t>
            </a:r>
            <a:endParaRPr lang="ru-RU" sz="900" dirty="0">
              <a:latin typeface="Times New Roman" panose="02020603050405020304" pitchFamily="18" charset="0"/>
              <a:cs typeface="Times New Roman" panose="02020603050405020304" pitchFamily="18" charset="0"/>
            </a:endParaRPr>
          </a:p>
          <a:p>
            <a:pPr marL="0" indent="0">
              <a:buNone/>
            </a:pPr>
            <a:r>
              <a:rPr lang="kk-KZ" sz="900" dirty="0">
                <a:latin typeface="Times New Roman" panose="02020603050405020304" pitchFamily="18" charset="0"/>
                <a:cs typeface="Times New Roman" panose="02020603050405020304" pitchFamily="18" charset="0"/>
              </a:rPr>
              <a:t>-тәжірибеден сапалы түсірілген суреттер,электронды түрде, видео материалдар</a:t>
            </a:r>
            <a:endParaRPr lang="ru-RU" sz="900" dirty="0">
              <a:latin typeface="Times New Roman" panose="02020603050405020304" pitchFamily="18" charset="0"/>
              <a:cs typeface="Times New Roman" panose="02020603050405020304" pitchFamily="18" charset="0"/>
            </a:endParaRPr>
          </a:p>
          <a:p>
            <a:endParaRPr lang="ru-RU" sz="900" dirty="0"/>
          </a:p>
        </p:txBody>
      </p:sp>
      <p:sp>
        <p:nvSpPr>
          <p:cNvPr id="12" name="Прямоугольник 11"/>
          <p:cNvSpPr/>
          <p:nvPr/>
        </p:nvSpPr>
        <p:spPr>
          <a:xfrm>
            <a:off x="774192" y="5852160"/>
            <a:ext cx="9345168" cy="875561"/>
          </a:xfrm>
          <a:prstGeom prst="rect">
            <a:avLst/>
          </a:prstGeom>
        </p:spPr>
        <p:txBody>
          <a:bodyPr wrap="square">
            <a:spAutoFit/>
          </a:bodyPr>
          <a:lstStyle/>
          <a:p>
            <a:pPr indent="-270510">
              <a:lnSpc>
                <a:spcPct val="106000"/>
              </a:lnSpc>
              <a:spcAft>
                <a:spcPts val="800"/>
              </a:spcAft>
            </a:pPr>
            <a:r>
              <a:rPr lang="kk-KZ" sz="1200" b="1" dirty="0" smtClean="0">
                <a:effectLst/>
                <a:latin typeface="Times New Roman" panose="02020603050405020304" pitchFamily="18" charset="0"/>
                <a:ea typeface="Calibri" panose="020F0502020204030204" pitchFamily="34" charset="0"/>
                <a:cs typeface="Times New Roman" panose="02020603050405020304" pitchFamily="18" charset="0"/>
              </a:rPr>
              <a:t>0101000 «Мектепке дейінгі тәрбие және оқыту» мамандығы</a:t>
            </a:r>
          </a:p>
          <a:p>
            <a:pPr indent="-270510">
              <a:lnSpc>
                <a:spcPct val="106000"/>
              </a:lnSpc>
              <a:spcAft>
                <a:spcPts val="800"/>
              </a:spcAft>
            </a:pPr>
            <a:r>
              <a:rPr lang="kk-KZ" sz="1200" b="1" dirty="0" smtClean="0">
                <a:latin typeface="Times New Roman" panose="02020603050405020304" pitchFamily="18" charset="0"/>
                <a:ea typeface="Calibri" panose="020F0502020204030204" pitchFamily="34" charset="0"/>
                <a:cs typeface="Times New Roman" panose="02020603050405020304" pitchFamily="18" charset="0"/>
              </a:rPr>
              <a:t>0101000 «Мектепке дейінгі ұйымдардың тәрбиешісі» біліктілігі бойынша 407,409 топтар</a:t>
            </a:r>
          </a:p>
          <a:p>
            <a:pPr indent="-270510">
              <a:lnSpc>
                <a:spcPct val="106000"/>
              </a:lnSpc>
              <a:spcAft>
                <a:spcPts val="800"/>
              </a:spcAft>
            </a:pPr>
            <a:r>
              <a:rPr lang="kk-KZ" sz="1200" b="1" dirty="0" smtClean="0">
                <a:effectLst/>
                <a:latin typeface="Times New Roman" panose="02020603050405020304" pitchFamily="18" charset="0"/>
                <a:ea typeface="Calibri" panose="020F0502020204030204" pitchFamily="34" charset="0"/>
                <a:cs typeface="Times New Roman" panose="02020603050405020304" pitchFamily="18" charset="0"/>
              </a:rPr>
              <a:t>Практика мерзімі: барлығы 6      апта : 12 қаңтар -  22  ақпан 2021 жыл</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150738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810768" y="179705"/>
            <a:ext cx="10515600" cy="4351338"/>
          </a:xfrm>
        </p:spPr>
        <p:txBody>
          <a:bodyPr>
            <a:normAutofit fontScale="25000" lnSpcReduction="20000"/>
          </a:bodyPr>
          <a:lstStyle/>
          <a:p>
            <a:pPr marL="0" indent="0">
              <a:buNone/>
            </a:pPr>
            <a:r>
              <a:rPr lang="kk-KZ" sz="4000" b="1" dirty="0">
                <a:latin typeface="Times New Roman" panose="02020603050405020304" pitchFamily="18" charset="0"/>
                <a:cs typeface="Times New Roman" panose="02020603050405020304" pitchFamily="18" charset="0"/>
              </a:rPr>
              <a:t>Дипломалды практикасы бойынша машықтанушыға берілетін  ескертпелер:</a:t>
            </a:r>
            <a:endParaRPr lang="ru-RU" sz="4000" dirty="0">
              <a:latin typeface="Times New Roman" panose="02020603050405020304" pitchFamily="18" charset="0"/>
              <a:cs typeface="Times New Roman" panose="02020603050405020304" pitchFamily="18" charset="0"/>
            </a:endParaRPr>
          </a:p>
          <a:p>
            <a:pPr marL="0" indent="0">
              <a:buNone/>
            </a:pPr>
            <a:r>
              <a:rPr lang="kk-KZ" sz="4000" dirty="0">
                <a:latin typeface="Times New Roman" panose="02020603050405020304" pitchFamily="18" charset="0"/>
                <a:cs typeface="Times New Roman" panose="02020603050405020304" pitchFamily="18" charset="0"/>
              </a:rPr>
              <a:t>1.Төмендегі құжаттарды жүргізу туралы нұсқаулар алу:</a:t>
            </a:r>
            <a:endParaRPr lang="ru-RU" sz="4000" dirty="0">
              <a:latin typeface="Times New Roman" panose="02020603050405020304" pitchFamily="18" charset="0"/>
              <a:cs typeface="Times New Roman" panose="02020603050405020304" pitchFamily="18" charset="0"/>
            </a:endParaRPr>
          </a:p>
          <a:p>
            <a:pPr marL="0" indent="0">
              <a:buNone/>
            </a:pPr>
            <a:r>
              <a:rPr lang="kk-KZ" sz="4000" dirty="0">
                <a:latin typeface="Times New Roman" panose="02020603050405020304" pitchFamily="18" charset="0"/>
                <a:cs typeface="Times New Roman" panose="02020603050405020304" pitchFamily="18" charset="0"/>
              </a:rPr>
              <a:t>- күнделікті сабақ жоспарларын даярлау</a:t>
            </a:r>
            <a:endParaRPr lang="ru-RU" sz="4000" dirty="0">
              <a:latin typeface="Times New Roman" panose="02020603050405020304" pitchFamily="18" charset="0"/>
              <a:cs typeface="Times New Roman" panose="02020603050405020304" pitchFamily="18" charset="0"/>
            </a:endParaRPr>
          </a:p>
          <a:p>
            <a:pPr marL="0" indent="0">
              <a:buNone/>
            </a:pPr>
            <a:r>
              <a:rPr lang="kk-KZ" sz="4000" dirty="0">
                <a:latin typeface="Times New Roman" panose="02020603050405020304" pitchFamily="18" charset="0"/>
                <a:cs typeface="Times New Roman" panose="02020603050405020304" pitchFamily="18" charset="0"/>
              </a:rPr>
              <a:t>- тәжірибе күнделігін жүргізу</a:t>
            </a:r>
            <a:endParaRPr lang="ru-RU" sz="4000" dirty="0">
              <a:latin typeface="Times New Roman" panose="02020603050405020304" pitchFamily="18" charset="0"/>
              <a:cs typeface="Times New Roman" panose="02020603050405020304" pitchFamily="18" charset="0"/>
            </a:endParaRPr>
          </a:p>
          <a:p>
            <a:pPr marL="0" indent="0">
              <a:buNone/>
            </a:pPr>
            <a:r>
              <a:rPr lang="kk-KZ" sz="4000" dirty="0">
                <a:latin typeface="Times New Roman" panose="02020603050405020304" pitchFamily="18" charset="0"/>
                <a:cs typeface="Times New Roman" panose="02020603050405020304" pitchFamily="18" charset="0"/>
              </a:rPr>
              <a:t>-дипломалды тәжірибесі бойынша есеп беру</a:t>
            </a:r>
            <a:endParaRPr lang="ru-RU" sz="4000" dirty="0">
              <a:latin typeface="Times New Roman" panose="02020603050405020304" pitchFamily="18" charset="0"/>
              <a:cs typeface="Times New Roman" panose="02020603050405020304" pitchFamily="18" charset="0"/>
            </a:endParaRPr>
          </a:p>
          <a:p>
            <a:pPr marL="0" indent="0">
              <a:buNone/>
            </a:pPr>
            <a:r>
              <a:rPr lang="kk-KZ" sz="4000" dirty="0">
                <a:latin typeface="Times New Roman" panose="02020603050405020304" pitchFamily="18" charset="0"/>
                <a:cs typeface="Times New Roman" panose="02020603050405020304" pitchFamily="18" charset="0"/>
              </a:rPr>
              <a:t>- сабақты талдау </a:t>
            </a:r>
            <a:endParaRPr lang="ru-RU" sz="4000" dirty="0">
              <a:latin typeface="Times New Roman" panose="02020603050405020304" pitchFamily="18" charset="0"/>
              <a:cs typeface="Times New Roman" panose="02020603050405020304" pitchFamily="18" charset="0"/>
            </a:endParaRPr>
          </a:p>
          <a:p>
            <a:pPr marL="0" indent="0">
              <a:buNone/>
            </a:pPr>
            <a:r>
              <a:rPr lang="kk-KZ" sz="4000" dirty="0">
                <a:latin typeface="Times New Roman" panose="02020603050405020304" pitchFamily="18" charset="0"/>
                <a:cs typeface="Times New Roman" panose="02020603050405020304" pitchFamily="18" charset="0"/>
              </a:rPr>
              <a:t>- мектеп оқушысына, сыныпқа мінездеме</a:t>
            </a:r>
            <a:endParaRPr lang="ru-RU" sz="4000" dirty="0">
              <a:latin typeface="Times New Roman" panose="02020603050405020304" pitchFamily="18" charset="0"/>
              <a:cs typeface="Times New Roman" panose="02020603050405020304" pitchFamily="18" charset="0"/>
            </a:endParaRPr>
          </a:p>
          <a:p>
            <a:pPr marL="0" indent="0">
              <a:buNone/>
            </a:pPr>
            <a:r>
              <a:rPr lang="kk-KZ" sz="4000" dirty="0">
                <a:latin typeface="Times New Roman" panose="02020603050405020304" pitchFamily="18" charset="0"/>
                <a:cs typeface="Times New Roman" panose="02020603050405020304" pitchFamily="18" charset="0"/>
              </a:rPr>
              <a:t>- жеке пән әдістемелерінен қажетті материалдарды, көрнекіліктерді даярлау, жаңартылған оқу бағдарламасы бойынша қосымша мағлұматтар жинақтау</a:t>
            </a:r>
            <a:endParaRPr lang="ru-RU" sz="4000" dirty="0">
              <a:latin typeface="Times New Roman" panose="02020603050405020304" pitchFamily="18" charset="0"/>
              <a:cs typeface="Times New Roman" panose="02020603050405020304" pitchFamily="18" charset="0"/>
            </a:endParaRPr>
          </a:p>
          <a:p>
            <a:pPr marL="0" indent="0">
              <a:buNone/>
            </a:pPr>
            <a:r>
              <a:rPr lang="kk-KZ" sz="4000" dirty="0">
                <a:latin typeface="Times New Roman" panose="02020603050405020304" pitchFamily="18" charset="0"/>
                <a:cs typeface="Times New Roman" panose="02020603050405020304" pitchFamily="18" charset="0"/>
              </a:rPr>
              <a:t>- дәрігерлік тексеруден өтіп, практика өтуге рұқсат алу</a:t>
            </a:r>
            <a:endParaRPr lang="ru-RU" sz="4000" dirty="0">
              <a:latin typeface="Times New Roman" panose="02020603050405020304" pitchFamily="18" charset="0"/>
              <a:cs typeface="Times New Roman" panose="02020603050405020304" pitchFamily="18" charset="0"/>
            </a:endParaRPr>
          </a:p>
          <a:p>
            <a:pPr marL="0" indent="0">
              <a:buNone/>
            </a:pPr>
            <a:r>
              <a:rPr lang="kk-KZ" sz="4000" dirty="0">
                <a:latin typeface="Times New Roman" panose="02020603050405020304" pitchFamily="18" charset="0"/>
                <a:cs typeface="Times New Roman" panose="02020603050405020304" pitchFamily="18" charset="0"/>
              </a:rPr>
              <a:t>- мектептен қатынас хат алып, жолдама алу.</a:t>
            </a:r>
            <a:endParaRPr lang="ru-RU" sz="4000" dirty="0">
              <a:latin typeface="Times New Roman" panose="02020603050405020304" pitchFamily="18" charset="0"/>
              <a:cs typeface="Times New Roman" panose="02020603050405020304" pitchFamily="18" charset="0"/>
            </a:endParaRPr>
          </a:p>
          <a:p>
            <a:pPr marL="0" indent="0">
              <a:buNone/>
            </a:pPr>
            <a:r>
              <a:rPr lang="kk-KZ" sz="4000" dirty="0">
                <a:latin typeface="Times New Roman" panose="02020603050405020304" pitchFamily="18" charset="0"/>
                <a:cs typeface="Times New Roman" panose="02020603050405020304" pitchFamily="18" charset="0"/>
              </a:rPr>
              <a:t>2.Дипломалды тәжірибесінен кейін өткізілетін құжаттар:</a:t>
            </a:r>
            <a:endParaRPr lang="ru-RU" sz="4000" dirty="0">
              <a:latin typeface="Times New Roman" panose="02020603050405020304" pitchFamily="18" charset="0"/>
              <a:cs typeface="Times New Roman" panose="02020603050405020304" pitchFamily="18" charset="0"/>
            </a:endParaRPr>
          </a:p>
          <a:p>
            <a:pPr marL="0" indent="0">
              <a:buNone/>
            </a:pPr>
            <a:r>
              <a:rPr lang="kk-KZ" sz="4000" dirty="0">
                <a:latin typeface="Times New Roman" panose="02020603050405020304" pitchFamily="18" charset="0"/>
                <a:cs typeface="Times New Roman" panose="02020603050405020304" pitchFamily="18" charset="0"/>
              </a:rPr>
              <a:t>- дипломалды тәжірибесі барысында орындаған жұмысы, оның қорытындысы туралы есеп</a:t>
            </a:r>
            <a:endParaRPr lang="ru-RU" sz="4000" dirty="0">
              <a:latin typeface="Times New Roman" panose="02020603050405020304" pitchFamily="18" charset="0"/>
              <a:cs typeface="Times New Roman" panose="02020603050405020304" pitchFamily="18" charset="0"/>
            </a:endParaRPr>
          </a:p>
          <a:p>
            <a:pPr marL="0" indent="0">
              <a:buNone/>
            </a:pPr>
            <a:r>
              <a:rPr lang="kk-KZ" sz="4000" dirty="0">
                <a:latin typeface="Times New Roman" panose="02020603050405020304" pitchFamily="18" charset="0"/>
                <a:cs typeface="Times New Roman" panose="02020603050405020304" pitchFamily="18" charset="0"/>
              </a:rPr>
              <a:t>- базалық мекеме толтырған жолдама(педагогикалық кеңесте қаралып, бағаланған мінездеме)</a:t>
            </a:r>
            <a:endParaRPr lang="ru-RU" sz="4000" dirty="0">
              <a:latin typeface="Times New Roman" panose="02020603050405020304" pitchFamily="18" charset="0"/>
              <a:cs typeface="Times New Roman" panose="02020603050405020304" pitchFamily="18" charset="0"/>
            </a:endParaRPr>
          </a:p>
          <a:p>
            <a:pPr marL="0" indent="0">
              <a:buNone/>
            </a:pPr>
            <a:r>
              <a:rPr lang="kk-KZ" sz="4000" dirty="0">
                <a:latin typeface="Times New Roman" panose="02020603050405020304" pitchFamily="18" charset="0"/>
                <a:cs typeface="Times New Roman" panose="02020603050405020304" pitchFamily="18" charset="0"/>
              </a:rPr>
              <a:t>- мектеп көлемінде өткізілген ашық шаралардың, жеке пәндер бойынша сабақтар,  сыныптан тыс шаралардың жоспар-конспектілері (көрнекіліктері салынған 1 нұсқа міндетті)</a:t>
            </a:r>
            <a:endParaRPr lang="ru-RU" sz="4000" dirty="0">
              <a:latin typeface="Times New Roman" panose="02020603050405020304" pitchFamily="18" charset="0"/>
              <a:cs typeface="Times New Roman" panose="02020603050405020304" pitchFamily="18" charset="0"/>
            </a:endParaRPr>
          </a:p>
          <a:p>
            <a:pPr marL="0" indent="0">
              <a:buNone/>
            </a:pPr>
            <a:r>
              <a:rPr lang="kk-KZ" sz="4000" dirty="0">
                <a:latin typeface="Times New Roman" panose="02020603050405020304" pitchFamily="18" charset="0"/>
                <a:cs typeface="Times New Roman" panose="02020603050405020304" pitchFamily="18" charset="0"/>
              </a:rPr>
              <a:t>- педагогикалық тәжірибе күнделігі</a:t>
            </a:r>
            <a:endParaRPr lang="ru-RU" sz="4000" dirty="0">
              <a:latin typeface="Times New Roman" panose="02020603050405020304" pitchFamily="18" charset="0"/>
              <a:cs typeface="Times New Roman" panose="02020603050405020304" pitchFamily="18" charset="0"/>
            </a:endParaRPr>
          </a:p>
          <a:p>
            <a:pPr marL="0" indent="0">
              <a:buNone/>
            </a:pPr>
            <a:r>
              <a:rPr lang="kk-KZ" sz="4000" dirty="0">
                <a:latin typeface="Times New Roman" panose="02020603050405020304" pitchFamily="18" charset="0"/>
                <a:cs typeface="Times New Roman" panose="02020603050405020304" pitchFamily="18" charset="0"/>
              </a:rPr>
              <a:t>- өзі сабақ берген/ жетекші болған сыныпқа мінездеме</a:t>
            </a:r>
            <a:endParaRPr lang="ru-RU" sz="4000" dirty="0">
              <a:latin typeface="Times New Roman" panose="02020603050405020304" pitchFamily="18" charset="0"/>
              <a:cs typeface="Times New Roman" panose="02020603050405020304" pitchFamily="18" charset="0"/>
            </a:endParaRPr>
          </a:p>
          <a:p>
            <a:pPr marL="0" indent="0">
              <a:buNone/>
            </a:pPr>
            <a:r>
              <a:rPr lang="kk-KZ" sz="4000" dirty="0">
                <a:latin typeface="Times New Roman" panose="02020603050405020304" pitchFamily="18" charset="0"/>
                <a:cs typeface="Times New Roman" panose="02020603050405020304" pitchFamily="18" charset="0"/>
              </a:rPr>
              <a:t>- ата-аналар жиналысының хаттамасы</a:t>
            </a:r>
            <a:endParaRPr lang="ru-RU" sz="4000" dirty="0">
              <a:latin typeface="Times New Roman" panose="02020603050405020304" pitchFamily="18" charset="0"/>
              <a:cs typeface="Times New Roman" panose="02020603050405020304" pitchFamily="18" charset="0"/>
            </a:endParaRPr>
          </a:p>
          <a:p>
            <a:pPr marL="0" indent="0">
              <a:buNone/>
            </a:pPr>
            <a:r>
              <a:rPr lang="kk-KZ" sz="4000" dirty="0">
                <a:latin typeface="Times New Roman" panose="02020603050405020304" pitchFamily="18" charset="0"/>
                <a:cs typeface="Times New Roman" panose="02020603050405020304" pitchFamily="18" charset="0"/>
              </a:rPr>
              <a:t>-шығармашалық жұмыс</a:t>
            </a:r>
            <a:endParaRPr lang="ru-RU" sz="4000" dirty="0">
              <a:latin typeface="Times New Roman" panose="02020603050405020304" pitchFamily="18" charset="0"/>
              <a:cs typeface="Times New Roman" panose="02020603050405020304" pitchFamily="18" charset="0"/>
            </a:endParaRPr>
          </a:p>
          <a:p>
            <a:pPr marL="0" indent="0">
              <a:buNone/>
            </a:pPr>
            <a:r>
              <a:rPr lang="kk-KZ" sz="4000" dirty="0">
                <a:latin typeface="Times New Roman" panose="02020603050405020304" pitchFamily="18" charset="0"/>
                <a:cs typeface="Times New Roman" panose="02020603050405020304" pitchFamily="18" charset="0"/>
              </a:rPr>
              <a:t>- әрбір машықтанушы кәсіби бағдар жұмысын жүргізуі міндетті, ол үшін:</a:t>
            </a:r>
            <a:endParaRPr lang="ru-RU" sz="4000" dirty="0">
              <a:latin typeface="Times New Roman" panose="02020603050405020304" pitchFamily="18" charset="0"/>
              <a:cs typeface="Times New Roman" panose="02020603050405020304" pitchFamily="18" charset="0"/>
            </a:endParaRPr>
          </a:p>
          <a:p>
            <a:pPr marL="0" indent="0">
              <a:buNone/>
            </a:pPr>
            <a:r>
              <a:rPr lang="kk-KZ" sz="4000" dirty="0">
                <a:latin typeface="Times New Roman" panose="02020603050405020304" pitchFamily="18" charset="0"/>
                <a:cs typeface="Times New Roman" panose="02020603050405020304" pitchFamily="18" charset="0"/>
              </a:rPr>
              <a:t>А) 9-11 сынып оқушыларымен Жаркент </a:t>
            </a:r>
            <a:r>
              <a:rPr lang="kk-KZ" sz="4000" dirty="0" smtClean="0">
                <a:latin typeface="Times New Roman" panose="02020603050405020304" pitchFamily="18" charset="0"/>
                <a:cs typeface="Times New Roman" panose="02020603050405020304" pitchFamily="18" charset="0"/>
              </a:rPr>
              <a:t> жоғары гуманитарлық-техникалық </a:t>
            </a:r>
            <a:r>
              <a:rPr lang="kk-KZ" sz="4000" dirty="0">
                <a:latin typeface="Times New Roman" panose="02020603050405020304" pitchFamily="18" charset="0"/>
                <a:cs typeface="Times New Roman" panose="02020603050405020304" pitchFamily="18" charset="0"/>
              </a:rPr>
              <a:t>колледжін жарнамалайтын шара( мектепте еңбек ететін біздің түлектермен кездесу, жиналыс, әңгіме т.б.)</a:t>
            </a:r>
            <a:endParaRPr lang="ru-RU" sz="4000" dirty="0">
              <a:latin typeface="Times New Roman" panose="02020603050405020304" pitchFamily="18" charset="0"/>
              <a:cs typeface="Times New Roman" panose="02020603050405020304" pitchFamily="18" charset="0"/>
            </a:endParaRPr>
          </a:p>
          <a:p>
            <a:pPr marL="0" indent="0">
              <a:buNone/>
            </a:pPr>
            <a:r>
              <a:rPr lang="kk-KZ" sz="4000" dirty="0">
                <a:latin typeface="Times New Roman" panose="02020603050405020304" pitchFamily="18" charset="0"/>
                <a:cs typeface="Times New Roman" panose="02020603050405020304" pitchFamily="18" charset="0"/>
              </a:rPr>
              <a:t>Б) оқуға түскісі келетін талапкерлер болса тізімдеу</a:t>
            </a:r>
            <a:endParaRPr lang="ru-RU" sz="4000" dirty="0">
              <a:latin typeface="Times New Roman" panose="02020603050405020304" pitchFamily="18" charset="0"/>
              <a:cs typeface="Times New Roman" panose="02020603050405020304" pitchFamily="18" charset="0"/>
            </a:endParaRPr>
          </a:p>
          <a:p>
            <a:pPr marL="0" indent="0">
              <a:buNone/>
            </a:pPr>
            <a:r>
              <a:rPr lang="kk-KZ" sz="4000" dirty="0">
                <a:latin typeface="Times New Roman" panose="02020603050405020304" pitchFamily="18" charset="0"/>
                <a:cs typeface="Times New Roman" panose="02020603050405020304" pitchFamily="18" charset="0"/>
              </a:rPr>
              <a:t>-тәжірибеден сапалы түсірілген суреттер электронды түрде, видео материалдар</a:t>
            </a:r>
            <a:endParaRPr lang="ru-RU" sz="4000" dirty="0">
              <a:latin typeface="Times New Roman" panose="02020603050405020304" pitchFamily="18" charset="0"/>
              <a:cs typeface="Times New Roman" panose="02020603050405020304" pitchFamily="18" charset="0"/>
            </a:endParaRPr>
          </a:p>
          <a:p>
            <a:pPr marL="0" indent="0">
              <a:buNone/>
            </a:pPr>
            <a:r>
              <a:rPr lang="kk-KZ" sz="4800" b="1" dirty="0">
                <a:latin typeface="Times New Roman" panose="02020603050405020304" pitchFamily="18" charset="0"/>
                <a:cs typeface="Times New Roman" panose="02020603050405020304" pitchFamily="18" charset="0"/>
              </a:rPr>
              <a:t> </a:t>
            </a:r>
            <a:r>
              <a:rPr lang="kk-KZ" sz="4800" b="1" dirty="0" smtClean="0">
                <a:latin typeface="Times New Roman" panose="02020603050405020304" pitchFamily="18" charset="0"/>
                <a:cs typeface="Times New Roman" panose="02020603050405020304" pitchFamily="18" charset="0"/>
              </a:rPr>
              <a:t>0105000 «Бастауыш білім беру» мамандығы </a:t>
            </a:r>
            <a:endParaRPr lang="ru-RU" sz="4800" b="1" dirty="0">
              <a:latin typeface="Times New Roman" panose="02020603050405020304" pitchFamily="18" charset="0"/>
              <a:cs typeface="Times New Roman" panose="02020603050405020304" pitchFamily="18" charset="0"/>
            </a:endParaRPr>
          </a:p>
          <a:p>
            <a:pPr marL="0" indent="0">
              <a:buNone/>
            </a:pPr>
            <a:r>
              <a:rPr lang="kk-KZ" sz="4800" b="1" dirty="0">
                <a:latin typeface="Times New Roman" panose="02020603050405020304" pitchFamily="18" charset="0"/>
                <a:cs typeface="Times New Roman" panose="02020603050405020304" pitchFamily="18" charset="0"/>
              </a:rPr>
              <a:t>0105013 «Бастауыш білім беру мұғалімі» - </a:t>
            </a:r>
            <a:r>
              <a:rPr lang="kk-KZ" sz="4800" b="1" dirty="0" smtClean="0">
                <a:latin typeface="Times New Roman" panose="02020603050405020304" pitchFamily="18" charset="0"/>
                <a:cs typeface="Times New Roman" panose="02020603050405020304" pitchFamily="18" charset="0"/>
              </a:rPr>
              <a:t>401,402,410 </a:t>
            </a:r>
            <a:r>
              <a:rPr lang="kk-KZ" sz="4800" b="1" dirty="0">
                <a:latin typeface="Times New Roman" panose="02020603050405020304" pitchFamily="18" charset="0"/>
                <a:cs typeface="Times New Roman" panose="02020603050405020304" pitchFamily="18" charset="0"/>
              </a:rPr>
              <a:t>топ:</a:t>
            </a:r>
            <a:endParaRPr lang="ru-RU" sz="4800" b="1" dirty="0">
              <a:latin typeface="Times New Roman" panose="02020603050405020304" pitchFamily="18" charset="0"/>
              <a:cs typeface="Times New Roman" panose="02020603050405020304" pitchFamily="18" charset="0"/>
            </a:endParaRPr>
          </a:p>
          <a:p>
            <a:pPr marL="0" indent="0">
              <a:buNone/>
            </a:pPr>
            <a:r>
              <a:rPr lang="kk-KZ" sz="4800" b="1" dirty="0">
                <a:latin typeface="Times New Roman" panose="02020603050405020304" pitchFamily="18" charset="0"/>
                <a:cs typeface="Times New Roman" panose="02020603050405020304" pitchFamily="18" charset="0"/>
              </a:rPr>
              <a:t>Бастауышта – 80 сабақ, өзін-өзі тану – 30 сабақ және 10 сабақтан тыс шара өтеді. Оның ішінде: бастауыш пәндерінен -5, өзін- өзі тану – 3 ашық сабақ, 2  сыныптан тыс шара.</a:t>
            </a:r>
            <a:endParaRPr lang="ru-RU" sz="4800" b="1" dirty="0">
              <a:latin typeface="Times New Roman" panose="02020603050405020304" pitchFamily="18" charset="0"/>
              <a:cs typeface="Times New Roman" panose="02020603050405020304" pitchFamily="18" charset="0"/>
            </a:endParaRPr>
          </a:p>
          <a:p>
            <a:pPr marL="0" indent="0">
              <a:buNone/>
            </a:pPr>
            <a:r>
              <a:rPr lang="kk-KZ" sz="4800" b="1" dirty="0">
                <a:latin typeface="Times New Roman" panose="02020603050405020304" pitchFamily="18" charset="0"/>
                <a:cs typeface="Times New Roman" panose="02020603050405020304" pitchFamily="18" charset="0"/>
              </a:rPr>
              <a:t>Практика мерзімі: барлығы 6 апта : 19 қаңтар -  01 наурыз 2021  жыл</a:t>
            </a:r>
            <a:r>
              <a:rPr lang="kk-KZ" sz="4000" b="1" dirty="0">
                <a:latin typeface="Times New Roman" panose="02020603050405020304" pitchFamily="18" charset="0"/>
                <a:cs typeface="Times New Roman" panose="02020603050405020304" pitchFamily="18" charset="0"/>
              </a:rPr>
              <a:t>.</a:t>
            </a:r>
            <a:endParaRPr lang="ru-RU" sz="4000" dirty="0">
              <a:latin typeface="Times New Roman" panose="02020603050405020304" pitchFamily="18" charset="0"/>
              <a:cs typeface="Times New Roman" panose="02020603050405020304" pitchFamily="18" charset="0"/>
            </a:endParaRPr>
          </a:p>
          <a:p>
            <a:pPr marL="0" indent="0">
              <a:buNone/>
            </a:pPr>
            <a:r>
              <a:rPr lang="kk-KZ" sz="4000" dirty="0">
                <a:latin typeface="Times New Roman" panose="02020603050405020304" pitchFamily="18" charset="0"/>
                <a:cs typeface="Times New Roman" panose="02020603050405020304" pitchFamily="18" charset="0"/>
              </a:rPr>
              <a:t> </a:t>
            </a:r>
            <a:endParaRPr lang="ru-RU" sz="40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32457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920496" y="252857"/>
            <a:ext cx="10515600" cy="4351338"/>
          </a:xfrm>
        </p:spPr>
        <p:txBody>
          <a:bodyPr>
            <a:normAutofit fontScale="25000" lnSpcReduction="20000"/>
          </a:bodyPr>
          <a:lstStyle/>
          <a:p>
            <a:pPr marL="0" indent="0">
              <a:buNone/>
            </a:pPr>
            <a:r>
              <a:rPr lang="kk-KZ" sz="4000" b="1" dirty="0">
                <a:latin typeface="Times New Roman" panose="02020603050405020304" pitchFamily="18" charset="0"/>
                <a:cs typeface="Times New Roman" panose="02020603050405020304" pitchFamily="18" charset="0"/>
              </a:rPr>
              <a:t>Дипломалды практикасы бойынша машықтанушыға берілетін  ескертпелер:</a:t>
            </a:r>
            <a:endParaRPr lang="ru-RU" sz="4000" dirty="0">
              <a:latin typeface="Times New Roman" panose="02020603050405020304" pitchFamily="18" charset="0"/>
              <a:cs typeface="Times New Roman" panose="02020603050405020304" pitchFamily="18" charset="0"/>
            </a:endParaRPr>
          </a:p>
          <a:p>
            <a:pPr marL="0" indent="0">
              <a:buNone/>
            </a:pPr>
            <a:r>
              <a:rPr lang="kk-KZ" sz="4000" dirty="0">
                <a:latin typeface="Times New Roman" panose="02020603050405020304" pitchFamily="18" charset="0"/>
                <a:cs typeface="Times New Roman" panose="02020603050405020304" pitchFamily="18" charset="0"/>
              </a:rPr>
              <a:t>1.Төмендегі құжаттарды жүргізу туралы нұсқаулар алу:</a:t>
            </a:r>
            <a:endParaRPr lang="ru-RU" sz="4000" dirty="0">
              <a:latin typeface="Times New Roman" panose="02020603050405020304" pitchFamily="18" charset="0"/>
              <a:cs typeface="Times New Roman" panose="02020603050405020304" pitchFamily="18" charset="0"/>
            </a:endParaRPr>
          </a:p>
          <a:p>
            <a:pPr marL="0" indent="0">
              <a:buNone/>
            </a:pPr>
            <a:r>
              <a:rPr lang="kk-KZ" sz="4000" dirty="0">
                <a:latin typeface="Times New Roman" panose="02020603050405020304" pitchFamily="18" charset="0"/>
                <a:cs typeface="Times New Roman" panose="02020603050405020304" pitchFamily="18" charset="0"/>
              </a:rPr>
              <a:t>- күнделікті сабақ жоспарларын даярлау</a:t>
            </a:r>
            <a:endParaRPr lang="ru-RU" sz="4000" dirty="0">
              <a:latin typeface="Times New Roman" panose="02020603050405020304" pitchFamily="18" charset="0"/>
              <a:cs typeface="Times New Roman" panose="02020603050405020304" pitchFamily="18" charset="0"/>
            </a:endParaRPr>
          </a:p>
          <a:p>
            <a:pPr marL="0" indent="0">
              <a:buNone/>
            </a:pPr>
            <a:r>
              <a:rPr lang="kk-KZ" sz="4000" dirty="0">
                <a:latin typeface="Times New Roman" panose="02020603050405020304" pitchFamily="18" charset="0"/>
                <a:cs typeface="Times New Roman" panose="02020603050405020304" pitchFamily="18" charset="0"/>
              </a:rPr>
              <a:t>- тәжірибе күнделігін жүргізу</a:t>
            </a:r>
            <a:endParaRPr lang="ru-RU" sz="4000" dirty="0">
              <a:latin typeface="Times New Roman" panose="02020603050405020304" pitchFamily="18" charset="0"/>
              <a:cs typeface="Times New Roman" panose="02020603050405020304" pitchFamily="18" charset="0"/>
            </a:endParaRPr>
          </a:p>
          <a:p>
            <a:pPr marL="0" indent="0">
              <a:buNone/>
            </a:pPr>
            <a:r>
              <a:rPr lang="kk-KZ" sz="4000" dirty="0">
                <a:latin typeface="Times New Roman" panose="02020603050405020304" pitchFamily="18" charset="0"/>
                <a:cs typeface="Times New Roman" panose="02020603050405020304" pitchFamily="18" charset="0"/>
              </a:rPr>
              <a:t>-дипломалды тәжірибесі бойынша есеп беру</a:t>
            </a:r>
            <a:endParaRPr lang="ru-RU" sz="4000" dirty="0">
              <a:latin typeface="Times New Roman" panose="02020603050405020304" pitchFamily="18" charset="0"/>
              <a:cs typeface="Times New Roman" panose="02020603050405020304" pitchFamily="18" charset="0"/>
            </a:endParaRPr>
          </a:p>
          <a:p>
            <a:pPr marL="0" indent="0">
              <a:buNone/>
            </a:pPr>
            <a:r>
              <a:rPr lang="kk-KZ" sz="4000" dirty="0">
                <a:latin typeface="Times New Roman" panose="02020603050405020304" pitchFamily="18" charset="0"/>
                <a:cs typeface="Times New Roman" panose="02020603050405020304" pitchFamily="18" charset="0"/>
              </a:rPr>
              <a:t>- сабақты талдау </a:t>
            </a:r>
            <a:endParaRPr lang="ru-RU" sz="4000" dirty="0">
              <a:latin typeface="Times New Roman" panose="02020603050405020304" pitchFamily="18" charset="0"/>
              <a:cs typeface="Times New Roman" panose="02020603050405020304" pitchFamily="18" charset="0"/>
            </a:endParaRPr>
          </a:p>
          <a:p>
            <a:pPr marL="0" indent="0">
              <a:buNone/>
            </a:pPr>
            <a:r>
              <a:rPr lang="kk-KZ" sz="4000" dirty="0">
                <a:latin typeface="Times New Roman" panose="02020603050405020304" pitchFamily="18" charset="0"/>
                <a:cs typeface="Times New Roman" panose="02020603050405020304" pitchFamily="18" charset="0"/>
              </a:rPr>
              <a:t>- мектеп оқушысына, сыныпқа мінездеме</a:t>
            </a:r>
            <a:endParaRPr lang="ru-RU" sz="4000" dirty="0">
              <a:latin typeface="Times New Roman" panose="02020603050405020304" pitchFamily="18" charset="0"/>
              <a:cs typeface="Times New Roman" panose="02020603050405020304" pitchFamily="18" charset="0"/>
            </a:endParaRPr>
          </a:p>
          <a:p>
            <a:pPr marL="0" indent="0">
              <a:buNone/>
            </a:pPr>
            <a:r>
              <a:rPr lang="kk-KZ" sz="4000" dirty="0">
                <a:latin typeface="Times New Roman" panose="02020603050405020304" pitchFamily="18" charset="0"/>
                <a:cs typeface="Times New Roman" panose="02020603050405020304" pitchFamily="18" charset="0"/>
              </a:rPr>
              <a:t>- жеке пән әдістемелерінен қажетті материалдарды, көрнекіліктерді даярлау, жаңартылған оқу бағдарламасы бойынша қосымша жұмыстар жүргізу, мағлұматтар жинақтау</a:t>
            </a:r>
            <a:endParaRPr lang="ru-RU" sz="4000" dirty="0">
              <a:latin typeface="Times New Roman" panose="02020603050405020304" pitchFamily="18" charset="0"/>
              <a:cs typeface="Times New Roman" panose="02020603050405020304" pitchFamily="18" charset="0"/>
            </a:endParaRPr>
          </a:p>
          <a:p>
            <a:pPr marL="0" indent="0">
              <a:buNone/>
            </a:pPr>
            <a:r>
              <a:rPr lang="kk-KZ" sz="4000" dirty="0">
                <a:latin typeface="Times New Roman" panose="02020603050405020304" pitchFamily="18" charset="0"/>
                <a:cs typeface="Times New Roman" panose="02020603050405020304" pitchFamily="18" charset="0"/>
              </a:rPr>
              <a:t>- дәрігерлік тексеруден өтіп, практика өтуге рұқсат алу</a:t>
            </a:r>
            <a:endParaRPr lang="ru-RU" sz="4000" dirty="0">
              <a:latin typeface="Times New Roman" panose="02020603050405020304" pitchFamily="18" charset="0"/>
              <a:cs typeface="Times New Roman" panose="02020603050405020304" pitchFamily="18" charset="0"/>
            </a:endParaRPr>
          </a:p>
          <a:p>
            <a:pPr marL="0" indent="0">
              <a:buNone/>
            </a:pPr>
            <a:r>
              <a:rPr lang="kk-KZ" sz="4000" dirty="0">
                <a:latin typeface="Times New Roman" panose="02020603050405020304" pitchFamily="18" charset="0"/>
                <a:cs typeface="Times New Roman" panose="02020603050405020304" pitchFamily="18" charset="0"/>
              </a:rPr>
              <a:t>- мектептен қатынас хат алып, жолдама алу.</a:t>
            </a:r>
            <a:endParaRPr lang="ru-RU" sz="4000" dirty="0">
              <a:latin typeface="Times New Roman" panose="02020603050405020304" pitchFamily="18" charset="0"/>
              <a:cs typeface="Times New Roman" panose="02020603050405020304" pitchFamily="18" charset="0"/>
            </a:endParaRPr>
          </a:p>
          <a:p>
            <a:pPr marL="0" indent="0">
              <a:buNone/>
            </a:pPr>
            <a:r>
              <a:rPr lang="kk-KZ" sz="4000" dirty="0">
                <a:latin typeface="Times New Roman" panose="02020603050405020304" pitchFamily="18" charset="0"/>
                <a:cs typeface="Times New Roman" panose="02020603050405020304" pitchFamily="18" charset="0"/>
              </a:rPr>
              <a:t>2.Дипломалды тәжірибесінен кейін өткізілетін құжаттар:</a:t>
            </a:r>
            <a:endParaRPr lang="ru-RU" sz="4000" dirty="0">
              <a:latin typeface="Times New Roman" panose="02020603050405020304" pitchFamily="18" charset="0"/>
              <a:cs typeface="Times New Roman" panose="02020603050405020304" pitchFamily="18" charset="0"/>
            </a:endParaRPr>
          </a:p>
          <a:p>
            <a:pPr marL="0" indent="0">
              <a:buNone/>
            </a:pPr>
            <a:r>
              <a:rPr lang="kk-KZ" sz="4000" dirty="0">
                <a:latin typeface="Times New Roman" panose="02020603050405020304" pitchFamily="18" charset="0"/>
                <a:cs typeface="Times New Roman" panose="02020603050405020304" pitchFamily="18" charset="0"/>
              </a:rPr>
              <a:t>- дипломалды тәжірибесі барысында орындаған жұмысы, оның қорытындысы туралы есеп</a:t>
            </a:r>
            <a:endParaRPr lang="ru-RU" sz="4000" dirty="0">
              <a:latin typeface="Times New Roman" panose="02020603050405020304" pitchFamily="18" charset="0"/>
              <a:cs typeface="Times New Roman" panose="02020603050405020304" pitchFamily="18" charset="0"/>
            </a:endParaRPr>
          </a:p>
          <a:p>
            <a:pPr marL="0" indent="0">
              <a:buNone/>
            </a:pPr>
            <a:r>
              <a:rPr lang="kk-KZ" sz="4000" dirty="0">
                <a:latin typeface="Times New Roman" panose="02020603050405020304" pitchFamily="18" charset="0"/>
                <a:cs typeface="Times New Roman" panose="02020603050405020304" pitchFamily="18" charset="0"/>
              </a:rPr>
              <a:t>- базалық мекеме толтырған жолдама(педагогикалық кеңесте қаралып, бағаланған мінездеме)</a:t>
            </a:r>
            <a:endParaRPr lang="ru-RU" sz="4000" dirty="0">
              <a:latin typeface="Times New Roman" panose="02020603050405020304" pitchFamily="18" charset="0"/>
              <a:cs typeface="Times New Roman" panose="02020603050405020304" pitchFamily="18" charset="0"/>
            </a:endParaRPr>
          </a:p>
          <a:p>
            <a:pPr marL="0" indent="0">
              <a:buNone/>
            </a:pPr>
            <a:r>
              <a:rPr lang="kk-KZ" sz="4000" dirty="0">
                <a:latin typeface="Times New Roman" panose="02020603050405020304" pitchFamily="18" charset="0"/>
                <a:cs typeface="Times New Roman" panose="02020603050405020304" pitchFamily="18" charset="0"/>
              </a:rPr>
              <a:t>- мектеп көлемінде өткізілген ашық шаралардың, жеке пәндер бойынша сабақтар,  сыныптан тыс шаралардың жоспар-конспектілері (көрнекіліктері салынған 1 нұсқа міндетті)</a:t>
            </a:r>
            <a:endParaRPr lang="ru-RU" sz="4000" dirty="0">
              <a:latin typeface="Times New Roman" panose="02020603050405020304" pitchFamily="18" charset="0"/>
              <a:cs typeface="Times New Roman" panose="02020603050405020304" pitchFamily="18" charset="0"/>
            </a:endParaRPr>
          </a:p>
          <a:p>
            <a:pPr marL="0" indent="0">
              <a:buNone/>
            </a:pPr>
            <a:r>
              <a:rPr lang="kk-KZ" sz="4000" dirty="0">
                <a:latin typeface="Times New Roman" panose="02020603050405020304" pitchFamily="18" charset="0"/>
                <a:cs typeface="Times New Roman" panose="02020603050405020304" pitchFamily="18" charset="0"/>
              </a:rPr>
              <a:t>- педагогикалық тәжірибе күнделігі</a:t>
            </a:r>
            <a:endParaRPr lang="ru-RU" sz="4000" dirty="0">
              <a:latin typeface="Times New Roman" panose="02020603050405020304" pitchFamily="18" charset="0"/>
              <a:cs typeface="Times New Roman" panose="02020603050405020304" pitchFamily="18" charset="0"/>
            </a:endParaRPr>
          </a:p>
          <a:p>
            <a:pPr marL="0" indent="0">
              <a:buNone/>
            </a:pPr>
            <a:r>
              <a:rPr lang="kk-KZ" sz="4000" dirty="0">
                <a:latin typeface="Times New Roman" panose="02020603050405020304" pitchFamily="18" charset="0"/>
                <a:cs typeface="Times New Roman" panose="02020603050405020304" pitchFamily="18" charset="0"/>
              </a:rPr>
              <a:t>- өзі сабақ берген/ жетекші болған сыныпқа мінездеме</a:t>
            </a:r>
            <a:endParaRPr lang="ru-RU" sz="4000" dirty="0">
              <a:latin typeface="Times New Roman" panose="02020603050405020304" pitchFamily="18" charset="0"/>
              <a:cs typeface="Times New Roman" panose="02020603050405020304" pitchFamily="18" charset="0"/>
            </a:endParaRPr>
          </a:p>
          <a:p>
            <a:pPr marL="0" indent="0">
              <a:buNone/>
            </a:pPr>
            <a:r>
              <a:rPr lang="kk-KZ" sz="4000" dirty="0">
                <a:latin typeface="Times New Roman" panose="02020603050405020304" pitchFamily="18" charset="0"/>
                <a:cs typeface="Times New Roman" panose="02020603050405020304" pitchFamily="18" charset="0"/>
              </a:rPr>
              <a:t>- ата-аналар жиналысының хаттамасы</a:t>
            </a:r>
            <a:endParaRPr lang="ru-RU" sz="4000" dirty="0">
              <a:latin typeface="Times New Roman" panose="02020603050405020304" pitchFamily="18" charset="0"/>
              <a:cs typeface="Times New Roman" panose="02020603050405020304" pitchFamily="18" charset="0"/>
            </a:endParaRPr>
          </a:p>
          <a:p>
            <a:pPr marL="0" indent="0">
              <a:buNone/>
            </a:pPr>
            <a:r>
              <a:rPr lang="kk-KZ" sz="4000" dirty="0">
                <a:latin typeface="Times New Roman" panose="02020603050405020304" pitchFamily="18" charset="0"/>
                <a:cs typeface="Times New Roman" panose="02020603050405020304" pitchFamily="18" charset="0"/>
              </a:rPr>
              <a:t>-шығармашалық жұмыс</a:t>
            </a:r>
            <a:endParaRPr lang="ru-RU" sz="4000" dirty="0">
              <a:latin typeface="Times New Roman" panose="02020603050405020304" pitchFamily="18" charset="0"/>
              <a:cs typeface="Times New Roman" panose="02020603050405020304" pitchFamily="18" charset="0"/>
            </a:endParaRPr>
          </a:p>
          <a:p>
            <a:pPr marL="0" indent="0">
              <a:buNone/>
            </a:pPr>
            <a:r>
              <a:rPr lang="kk-KZ" sz="4000" dirty="0">
                <a:latin typeface="Times New Roman" panose="02020603050405020304" pitchFamily="18" charset="0"/>
                <a:cs typeface="Times New Roman" panose="02020603050405020304" pitchFamily="18" charset="0"/>
              </a:rPr>
              <a:t>- әрбір машықтанушы кәсіби бағдар жұмысын жүргізуі міндетті, ол үшін:</a:t>
            </a:r>
            <a:endParaRPr lang="ru-RU" sz="4000" dirty="0">
              <a:latin typeface="Times New Roman" panose="02020603050405020304" pitchFamily="18" charset="0"/>
              <a:cs typeface="Times New Roman" panose="02020603050405020304" pitchFamily="18" charset="0"/>
            </a:endParaRPr>
          </a:p>
          <a:p>
            <a:pPr marL="0" indent="0">
              <a:buNone/>
            </a:pPr>
            <a:r>
              <a:rPr lang="kk-KZ" sz="4000" dirty="0">
                <a:latin typeface="Times New Roman" panose="02020603050405020304" pitchFamily="18" charset="0"/>
                <a:cs typeface="Times New Roman" panose="02020603050405020304" pitchFamily="18" charset="0"/>
              </a:rPr>
              <a:t>А) 9-11 сынып оқушыларымен </a:t>
            </a:r>
            <a:r>
              <a:rPr lang="kk-KZ" sz="4000" dirty="0" smtClean="0">
                <a:latin typeface="Times New Roman" panose="02020603050405020304" pitchFamily="18" charset="0"/>
                <a:cs typeface="Times New Roman" panose="02020603050405020304" pitchFamily="18" charset="0"/>
              </a:rPr>
              <a:t>Жаркент жоғары  </a:t>
            </a:r>
            <a:r>
              <a:rPr lang="kk-KZ" sz="4000" dirty="0">
                <a:latin typeface="Times New Roman" panose="02020603050405020304" pitchFamily="18" charset="0"/>
                <a:cs typeface="Times New Roman" panose="02020603050405020304" pitchFamily="18" charset="0"/>
              </a:rPr>
              <a:t>гуманитарлық-техникалық колледжін жарнамалайтын шара( мектепте еңбек ететін біздің түлектермен кездесу, жиналыс, әңгіме т.б.)</a:t>
            </a:r>
            <a:endParaRPr lang="ru-RU" sz="4000" dirty="0">
              <a:latin typeface="Times New Roman" panose="02020603050405020304" pitchFamily="18" charset="0"/>
              <a:cs typeface="Times New Roman" panose="02020603050405020304" pitchFamily="18" charset="0"/>
            </a:endParaRPr>
          </a:p>
          <a:p>
            <a:pPr marL="0" indent="0">
              <a:buNone/>
            </a:pPr>
            <a:r>
              <a:rPr lang="kk-KZ" sz="4000" dirty="0">
                <a:latin typeface="Times New Roman" panose="02020603050405020304" pitchFamily="18" charset="0"/>
                <a:cs typeface="Times New Roman" panose="02020603050405020304" pitchFamily="18" charset="0"/>
              </a:rPr>
              <a:t>Б) оқуға түскісі келетін талапкерлер болса тізімдеу</a:t>
            </a:r>
            <a:endParaRPr lang="ru-RU" sz="4000" dirty="0">
              <a:latin typeface="Times New Roman" panose="02020603050405020304" pitchFamily="18" charset="0"/>
              <a:cs typeface="Times New Roman" panose="02020603050405020304" pitchFamily="18" charset="0"/>
            </a:endParaRPr>
          </a:p>
          <a:p>
            <a:pPr marL="0" indent="0">
              <a:buNone/>
            </a:pPr>
            <a:r>
              <a:rPr lang="kk-KZ" sz="4000" dirty="0">
                <a:latin typeface="Times New Roman" panose="02020603050405020304" pitchFamily="18" charset="0"/>
                <a:cs typeface="Times New Roman" panose="02020603050405020304" pitchFamily="18" charset="0"/>
              </a:rPr>
              <a:t>-тәжірибеден сапалы түсірілген суреттер электронды түрде, видео </a:t>
            </a:r>
            <a:r>
              <a:rPr lang="kk-KZ" sz="4000" dirty="0" smtClean="0">
                <a:latin typeface="Times New Roman" panose="02020603050405020304" pitchFamily="18" charset="0"/>
                <a:cs typeface="Times New Roman" panose="02020603050405020304" pitchFamily="18" charset="0"/>
              </a:rPr>
              <a:t>материалдар</a:t>
            </a:r>
            <a:endParaRPr lang="ru-RU" sz="4000" dirty="0" smtClean="0">
              <a:latin typeface="Times New Roman" panose="02020603050405020304" pitchFamily="18" charset="0"/>
              <a:cs typeface="Times New Roman" panose="02020603050405020304" pitchFamily="18" charset="0"/>
            </a:endParaRPr>
          </a:p>
          <a:p>
            <a:pPr marL="0" indent="0">
              <a:buNone/>
            </a:pPr>
            <a:r>
              <a:rPr lang="kk-KZ" sz="4000" b="1" dirty="0">
                <a:latin typeface="Times New Roman" panose="02020603050405020304" pitchFamily="18" charset="0"/>
                <a:cs typeface="Times New Roman" panose="02020603050405020304" pitchFamily="18" charset="0"/>
              </a:rPr>
              <a:t> </a:t>
            </a:r>
            <a:r>
              <a:rPr lang="kk-KZ" sz="4000" b="1" dirty="0" smtClean="0">
                <a:latin typeface="Times New Roman" panose="02020603050405020304" pitchFamily="18" charset="0"/>
                <a:cs typeface="Times New Roman" panose="02020603050405020304" pitchFamily="18" charset="0"/>
              </a:rPr>
              <a:t>0105000 «Бастауыш білім беру» мамандығы </a:t>
            </a:r>
          </a:p>
          <a:p>
            <a:pPr marL="0" indent="0">
              <a:buNone/>
            </a:pPr>
            <a:r>
              <a:rPr lang="kk-KZ" sz="4000" b="1" dirty="0" smtClean="0">
                <a:latin typeface="Times New Roman" panose="02020603050405020304" pitchFamily="18" charset="0"/>
                <a:cs typeface="Times New Roman" panose="02020603050405020304" pitchFamily="18" charset="0"/>
              </a:rPr>
              <a:t>0105033 </a:t>
            </a:r>
            <a:r>
              <a:rPr lang="kk-KZ" sz="4000" b="1" dirty="0">
                <a:latin typeface="Times New Roman" panose="02020603050405020304" pitchFamily="18" charset="0"/>
                <a:cs typeface="Times New Roman" panose="02020603050405020304" pitchFamily="18" charset="0"/>
              </a:rPr>
              <a:t>«Шетел тілінен бастауыш білім беру мұғалімі</a:t>
            </a:r>
            <a:r>
              <a:rPr lang="kk-KZ" sz="4000" b="1" dirty="0" smtClean="0">
                <a:latin typeface="Times New Roman" panose="02020603050405020304" pitchFamily="18" charset="0"/>
                <a:cs typeface="Times New Roman" panose="02020603050405020304" pitchFamily="18" charset="0"/>
              </a:rPr>
              <a:t>» біліктілігі бойынша  </a:t>
            </a:r>
            <a:r>
              <a:rPr lang="kk-KZ" sz="4000" b="1" dirty="0">
                <a:latin typeface="Times New Roman" panose="02020603050405020304" pitchFamily="18" charset="0"/>
                <a:cs typeface="Times New Roman" panose="02020603050405020304" pitchFamily="18" charset="0"/>
              </a:rPr>
              <a:t>- </a:t>
            </a:r>
            <a:r>
              <a:rPr lang="kk-KZ" sz="4000" b="1" dirty="0" smtClean="0">
                <a:latin typeface="Times New Roman" panose="02020603050405020304" pitchFamily="18" charset="0"/>
                <a:cs typeface="Times New Roman" panose="02020603050405020304" pitchFamily="18" charset="0"/>
              </a:rPr>
              <a:t>403, 404  топтар:</a:t>
            </a:r>
            <a:endParaRPr lang="ru-RU" sz="4000" dirty="0">
              <a:latin typeface="Times New Roman" panose="02020603050405020304" pitchFamily="18" charset="0"/>
              <a:cs typeface="Times New Roman" panose="02020603050405020304" pitchFamily="18" charset="0"/>
            </a:endParaRPr>
          </a:p>
          <a:p>
            <a:pPr marL="0" indent="0">
              <a:buNone/>
            </a:pPr>
            <a:r>
              <a:rPr lang="kk-KZ" sz="4000" dirty="0">
                <a:solidFill>
                  <a:srgbClr val="C00000"/>
                </a:solidFill>
                <a:latin typeface="Times New Roman" panose="02020603050405020304" pitchFamily="18" charset="0"/>
                <a:cs typeface="Times New Roman" panose="02020603050405020304" pitchFamily="18" charset="0"/>
              </a:rPr>
              <a:t>Шетел тілінен – 80 сабақ, бастауыш ана тілінен – 30 сабақ </a:t>
            </a:r>
            <a:r>
              <a:rPr lang="kk-KZ" sz="4000" dirty="0">
                <a:latin typeface="Times New Roman" panose="02020603050405020304" pitchFamily="18" charset="0"/>
                <a:cs typeface="Times New Roman" panose="02020603050405020304" pitchFamily="18" charset="0"/>
              </a:rPr>
              <a:t>және 10 сабақтан тыс шара өтеді. Оның ішінде: шет тілінен -5, ана тілінен – 2 ашық сабақ, 3  сыныптан тыс шара.</a:t>
            </a:r>
            <a:endParaRPr lang="ru-RU" sz="4000" dirty="0">
              <a:latin typeface="Times New Roman" panose="02020603050405020304" pitchFamily="18" charset="0"/>
              <a:cs typeface="Times New Roman" panose="02020603050405020304" pitchFamily="18" charset="0"/>
            </a:endParaRPr>
          </a:p>
          <a:p>
            <a:pPr marL="0" indent="0">
              <a:buNone/>
            </a:pPr>
            <a:r>
              <a:rPr lang="kk-KZ" sz="4000" b="1" dirty="0">
                <a:latin typeface="Times New Roman" panose="02020603050405020304" pitchFamily="18" charset="0"/>
                <a:cs typeface="Times New Roman" panose="02020603050405020304" pitchFamily="18" charset="0"/>
              </a:rPr>
              <a:t>Практика мерзімі: барлығы 6 апта : </a:t>
            </a:r>
            <a:r>
              <a:rPr lang="kk-KZ" sz="4000" b="1" dirty="0" smtClean="0">
                <a:latin typeface="Times New Roman" panose="02020603050405020304" pitchFamily="18" charset="0"/>
                <a:cs typeface="Times New Roman" panose="02020603050405020304" pitchFamily="18" charset="0"/>
              </a:rPr>
              <a:t>12 </a:t>
            </a:r>
            <a:r>
              <a:rPr lang="kk-KZ" sz="4000" b="1" dirty="0">
                <a:latin typeface="Times New Roman" panose="02020603050405020304" pitchFamily="18" charset="0"/>
                <a:cs typeface="Times New Roman" panose="02020603050405020304" pitchFamily="18" charset="0"/>
              </a:rPr>
              <a:t>қаңтар -  01наурыз 2021 </a:t>
            </a:r>
            <a:r>
              <a:rPr lang="kk-KZ" sz="4000" b="1" dirty="0" smtClean="0">
                <a:latin typeface="Times New Roman" panose="02020603050405020304" pitchFamily="18" charset="0"/>
                <a:cs typeface="Times New Roman" panose="02020603050405020304" pitchFamily="18" charset="0"/>
              </a:rPr>
              <a:t>жыл</a:t>
            </a:r>
            <a:endParaRPr lang="ru-RU" sz="40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916964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dirty="0" smtClean="0">
                <a:solidFill>
                  <a:srgbClr val="0070C0"/>
                </a:solidFill>
                <a:latin typeface="Times New Roman" panose="02020603050405020304" pitchFamily="18" charset="0"/>
                <a:cs typeface="Times New Roman" panose="02020603050405020304" pitchFamily="18" charset="0"/>
              </a:rPr>
              <a:t>Дипломалды практикасы</a:t>
            </a:r>
            <a:endParaRPr lang="ru-RU" dirty="0">
              <a:solidFill>
                <a:srgbClr val="0070C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lnSpcReduction="10000"/>
          </a:bodyPr>
          <a:lstStyle/>
          <a:p>
            <a:pPr marL="0" indent="0">
              <a:buNone/>
            </a:pPr>
            <a:r>
              <a:rPr lang="kk-KZ" b="1" dirty="0" smtClean="0">
                <a:latin typeface="Times New Roman" panose="02020603050405020304" pitchFamily="18" charset="0"/>
                <a:cs typeface="Times New Roman" panose="02020603050405020304" pitchFamily="18" charset="0"/>
              </a:rPr>
              <a:t>Мақсаты: </a:t>
            </a:r>
            <a:r>
              <a:rPr lang="kk-KZ" dirty="0" smtClean="0">
                <a:latin typeface="Times New Roman" panose="02020603050405020304" pitchFamily="18" charset="0"/>
                <a:cs typeface="Times New Roman" panose="02020603050405020304" pitchFamily="18" charset="0"/>
              </a:rPr>
              <a:t>түлектердің өзбетіндік кәсіби-педагогикалық қызметке дайындық деңгейін анықтау.</a:t>
            </a:r>
          </a:p>
          <a:p>
            <a:pPr marL="0" indent="0">
              <a:buNone/>
            </a:pPr>
            <a:r>
              <a:rPr lang="kk-KZ" sz="1600" b="1" dirty="0" smtClean="0">
                <a:latin typeface="Times New Roman" panose="02020603050405020304" pitchFamily="18" charset="0"/>
                <a:cs typeface="Times New Roman" panose="02020603050405020304" pitchFamily="18" charset="0"/>
              </a:rPr>
              <a:t>Міндеттері:</a:t>
            </a:r>
          </a:p>
          <a:p>
            <a:pPr>
              <a:buFontTx/>
              <a:buChar char="-"/>
            </a:pPr>
            <a:r>
              <a:rPr lang="kk-KZ" sz="1600" dirty="0" smtClean="0">
                <a:latin typeface="Times New Roman" panose="02020603050405020304" pitchFamily="18" charset="0"/>
                <a:cs typeface="Times New Roman" panose="02020603050405020304" pitchFamily="18" charset="0"/>
              </a:rPr>
              <a:t>Машықкерлер оқу-тәрбие жұмыстарын жүзеге асыру бойынша педагогикалық біліктері мен дағдыларын қалыптастыру мен жетілдіруді жалғастыру;</a:t>
            </a:r>
          </a:p>
          <a:p>
            <a:pPr>
              <a:buFontTx/>
              <a:buChar char="-"/>
            </a:pPr>
            <a:r>
              <a:rPr lang="kk-KZ" sz="1600" dirty="0" smtClean="0">
                <a:latin typeface="Times New Roman" panose="02020603050405020304" pitchFamily="18" charset="0"/>
                <a:cs typeface="Times New Roman" panose="02020603050405020304" pitchFamily="18" charset="0"/>
              </a:rPr>
              <a:t>Пәндер бойынша сабақтар мен сыныптан тыс шараларды өткізу;</a:t>
            </a:r>
          </a:p>
          <a:p>
            <a:pPr>
              <a:buFontTx/>
              <a:buChar char="-"/>
            </a:pPr>
            <a:r>
              <a:rPr lang="kk-KZ" sz="1600" dirty="0" smtClean="0">
                <a:latin typeface="Times New Roman" panose="02020603050405020304" pitchFamily="18" charset="0"/>
                <a:cs typeface="Times New Roman" panose="02020603050405020304" pitchFamily="18" charset="0"/>
              </a:rPr>
              <a:t>Тәрбие жұмысын жоспарлау және сынып оқушыларымен тәрбие сағаттарын өткізу;</a:t>
            </a:r>
          </a:p>
          <a:p>
            <a:pPr>
              <a:buFontTx/>
              <a:buChar char="-"/>
            </a:pPr>
            <a:r>
              <a:rPr lang="kk-KZ" sz="1600" dirty="0" smtClean="0">
                <a:latin typeface="Times New Roman" panose="02020603050405020304" pitchFamily="18" charset="0"/>
                <a:cs typeface="Times New Roman" panose="02020603050405020304" pitchFamily="18" charset="0"/>
              </a:rPr>
              <a:t>Мектептің, балабақшаның, жекеленген мұғалімдер мен тәрбиешілердің оқу-тәрбие жұмыстарын жоспарлау жүйесімен танысу;</a:t>
            </a:r>
          </a:p>
          <a:p>
            <a:pPr>
              <a:buFontTx/>
              <a:buChar char="-"/>
            </a:pPr>
            <a:r>
              <a:rPr lang="kk-KZ" sz="1600" dirty="0" smtClean="0">
                <a:latin typeface="Times New Roman" panose="02020603050405020304" pitchFamily="18" charset="0"/>
                <a:cs typeface="Times New Roman" panose="02020603050405020304" pitchFamily="18" charset="0"/>
              </a:rPr>
              <a:t>1-4 сынып жетекшілері, балабақша тәрбиешілері, педагогикалық кеңес, әдістемелік пән бірлестіктері жұмыстарымен танысу;</a:t>
            </a:r>
          </a:p>
          <a:p>
            <a:pPr>
              <a:buFontTx/>
              <a:buChar char="-"/>
            </a:pPr>
            <a:r>
              <a:rPr lang="kk-KZ" sz="1600" dirty="0" smtClean="0">
                <a:latin typeface="Times New Roman" panose="02020603050405020304" pitchFamily="18" charset="0"/>
                <a:cs typeface="Times New Roman" panose="02020603050405020304" pitchFamily="18" charset="0"/>
              </a:rPr>
              <a:t>Өздіктеріңнен сабақты дайындап өткізу;</a:t>
            </a:r>
          </a:p>
          <a:p>
            <a:pPr>
              <a:buFontTx/>
              <a:buChar char="-"/>
            </a:pPr>
            <a:r>
              <a:rPr lang="kk-KZ" sz="1600" dirty="0" smtClean="0">
                <a:latin typeface="Times New Roman" panose="02020603050405020304" pitchFamily="18" charset="0"/>
                <a:cs typeface="Times New Roman" panose="02020603050405020304" pitchFamily="18" charset="0"/>
              </a:rPr>
              <a:t>Балалармен және олардың ата-аналарымен, мұғалімдермен мәдениетті қарым-қатынастар жасай білу;</a:t>
            </a:r>
          </a:p>
          <a:p>
            <a:pPr>
              <a:buFontTx/>
              <a:buChar char="-"/>
            </a:pPr>
            <a:r>
              <a:rPr lang="kk-KZ" sz="1600" dirty="0" smtClean="0">
                <a:latin typeface="Times New Roman" panose="02020603050405020304" pitchFamily="18" charset="0"/>
                <a:cs typeface="Times New Roman" panose="02020603050405020304" pitchFamily="18" charset="0"/>
              </a:rPr>
              <a:t>Практика кезінде озат педагогикалық тәжірибелерді пайдалану, т.б.</a:t>
            </a:r>
          </a:p>
          <a:p>
            <a:pPr>
              <a:buFontTx/>
              <a:buChar char="-"/>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597968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3600" b="1" dirty="0" smtClean="0">
                <a:solidFill>
                  <a:srgbClr val="002060"/>
                </a:solidFill>
                <a:latin typeface="Times New Roman" panose="02020603050405020304" pitchFamily="18" charset="0"/>
                <a:cs typeface="Times New Roman" panose="02020603050405020304" pitchFamily="18" charset="0"/>
              </a:rPr>
              <a:t>Машықкерге қойылатын талаптар:</a:t>
            </a:r>
            <a:endParaRPr lang="ru-RU" sz="3600" b="1"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527304" y="1459865"/>
            <a:ext cx="10515600" cy="4351338"/>
          </a:xfrm>
        </p:spPr>
        <p:txBody>
          <a:bodyPr>
            <a:normAutofit lnSpcReduction="10000"/>
          </a:bodyPr>
          <a:lstStyle/>
          <a:p>
            <a:pPr marL="514350" indent="-514350">
              <a:buAutoNum type="arabicPeriod"/>
            </a:pPr>
            <a:r>
              <a:rPr lang="kk-KZ" sz="2400" dirty="0" smtClean="0">
                <a:solidFill>
                  <a:srgbClr val="002060"/>
                </a:solidFill>
                <a:latin typeface="Times New Roman" panose="02020603050405020304" pitchFamily="18" charset="0"/>
                <a:cs typeface="Times New Roman" panose="02020603050405020304" pitchFamily="18" charset="0"/>
              </a:rPr>
              <a:t>Дипломалды практикадан өтуге курстың педагогикалық жоспарын толық орындаған студенттер жіберіледі.</a:t>
            </a:r>
          </a:p>
          <a:p>
            <a:pPr marL="514350" indent="-514350">
              <a:buAutoNum type="arabicPeriod"/>
            </a:pPr>
            <a:r>
              <a:rPr lang="kk-KZ" sz="2400" dirty="0" smtClean="0">
                <a:solidFill>
                  <a:srgbClr val="002060"/>
                </a:solidFill>
                <a:latin typeface="Times New Roman" panose="02020603050405020304" pitchFamily="18" charset="0"/>
                <a:cs typeface="Times New Roman" panose="02020603050405020304" pitchFamily="18" charset="0"/>
              </a:rPr>
              <a:t>Практикаға барар   алдындағы студенттің міндеті:</a:t>
            </a:r>
          </a:p>
          <a:p>
            <a:pPr>
              <a:buFontTx/>
              <a:buChar char="-"/>
            </a:pPr>
            <a:r>
              <a:rPr lang="kk-KZ" sz="2400" dirty="0" smtClean="0">
                <a:solidFill>
                  <a:srgbClr val="002060"/>
                </a:solidFill>
                <a:latin typeface="Times New Roman" panose="02020603050405020304" pitchFamily="18" charset="0"/>
                <a:cs typeface="Times New Roman" panose="02020603050405020304" pitchFamily="18" charset="0"/>
              </a:rPr>
              <a:t>Тәжірибе бағдарламасын алуға;</a:t>
            </a:r>
          </a:p>
          <a:p>
            <a:pPr>
              <a:buFontTx/>
              <a:buChar char="-"/>
            </a:pPr>
            <a:r>
              <a:rPr lang="kk-KZ" sz="2400" dirty="0" smtClean="0">
                <a:solidFill>
                  <a:srgbClr val="002060"/>
                </a:solidFill>
                <a:latin typeface="Times New Roman" panose="02020603050405020304" pitchFamily="18" charset="0"/>
                <a:cs typeface="Times New Roman" panose="02020603050405020304" pitchFamily="18" charset="0"/>
              </a:rPr>
              <a:t>Курстық немесе дипломдық жұмыс бойынша тақырыбын және жеке тапсырмасы болса (қажет болса);</a:t>
            </a:r>
          </a:p>
          <a:p>
            <a:pPr>
              <a:buFontTx/>
              <a:buChar char="-"/>
            </a:pPr>
            <a:r>
              <a:rPr lang="kk-KZ" sz="2400" dirty="0" smtClean="0">
                <a:solidFill>
                  <a:srgbClr val="002060"/>
                </a:solidFill>
                <a:latin typeface="Times New Roman" panose="02020603050405020304" pitchFamily="18" charset="0"/>
                <a:cs typeface="Times New Roman" panose="02020603050405020304" pitchFamily="18" charset="0"/>
              </a:rPr>
              <a:t>Практика күнделігін;</a:t>
            </a:r>
          </a:p>
          <a:p>
            <a:pPr>
              <a:buFontTx/>
              <a:buChar char="-"/>
            </a:pPr>
            <a:r>
              <a:rPr lang="kk-KZ" sz="2400" dirty="0" smtClean="0">
                <a:solidFill>
                  <a:srgbClr val="002060"/>
                </a:solidFill>
                <a:latin typeface="Times New Roman" panose="02020603050405020304" pitchFamily="18" charset="0"/>
                <a:cs typeface="Times New Roman" panose="02020603050405020304" pitchFamily="18" charset="0"/>
              </a:rPr>
              <a:t>Практикаға жолдаманы;</a:t>
            </a:r>
          </a:p>
          <a:p>
            <a:pPr>
              <a:buFontTx/>
              <a:buChar char="-"/>
            </a:pPr>
            <a:r>
              <a:rPr lang="kk-KZ" sz="2400" dirty="0" smtClean="0">
                <a:solidFill>
                  <a:srgbClr val="002060"/>
                </a:solidFill>
                <a:latin typeface="Times New Roman" panose="02020603050405020304" pitchFamily="18" charset="0"/>
                <a:cs typeface="Times New Roman" panose="02020603050405020304" pitchFamily="18" charset="0"/>
              </a:rPr>
              <a:t>Практикадан өту процесі бойынша ұсыныс пен кеңес алуға;</a:t>
            </a:r>
          </a:p>
          <a:p>
            <a:pPr>
              <a:buFontTx/>
              <a:buChar char="-"/>
            </a:pPr>
            <a:r>
              <a:rPr lang="kk-KZ" sz="2400" dirty="0" smtClean="0">
                <a:solidFill>
                  <a:srgbClr val="002060"/>
                </a:solidFill>
                <a:latin typeface="Times New Roman" panose="02020603050405020304" pitchFamily="18" charset="0"/>
                <a:cs typeface="Times New Roman" panose="02020603050405020304" pitchFamily="18" charset="0"/>
              </a:rPr>
              <a:t>Қажет болған жағдайда медициналық тексеруден өтуге; ( мектепке дейінгі тәрбие және оқыту мамандықтары үшін)</a:t>
            </a:r>
          </a:p>
          <a:p>
            <a:pPr>
              <a:buFontTx/>
              <a:buChar char="-"/>
            </a:pPr>
            <a:endParaRPr lang="kk-KZ" sz="1600" dirty="0" smtClean="0">
              <a:latin typeface="Times New Roman" panose="02020603050405020304" pitchFamily="18" charset="0"/>
              <a:cs typeface="Times New Roman" panose="02020603050405020304" pitchFamily="18" charset="0"/>
            </a:endParaRPr>
          </a:p>
          <a:p>
            <a:pPr marL="514350" indent="-514350">
              <a:buAutoNum type="arabicPeriod"/>
            </a:pPr>
            <a:endParaRPr lang="ru-RU" dirty="0"/>
          </a:p>
        </p:txBody>
      </p:sp>
    </p:spTree>
    <p:extLst>
      <p:ext uri="{BB962C8B-B14F-4D97-AF65-F5344CB8AC3E}">
        <p14:creationId xmlns:p14="http://schemas.microsoft.com/office/powerpoint/2010/main" val="22871693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3600" b="1" dirty="0" smtClean="0">
                <a:latin typeface="Times New Roman" panose="02020603050405020304" pitchFamily="18" charset="0"/>
                <a:cs typeface="Times New Roman" panose="02020603050405020304" pitchFamily="18" charset="0"/>
              </a:rPr>
              <a:t>Студент практика процесінде келесі талаптарды орындауы тиіс:</a:t>
            </a:r>
            <a:endParaRPr lang="ru-RU" sz="3600" b="1" dirty="0">
              <a:latin typeface="Times New Roman" panose="02020603050405020304" pitchFamily="18" charset="0"/>
              <a:cs typeface="Times New Roman" panose="02020603050405020304" pitchFamily="18"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151440879"/>
              </p:ext>
            </p:extLst>
          </p:nvPr>
        </p:nvGraphicFramePr>
        <p:xfrm>
          <a:off x="475488" y="1883664"/>
          <a:ext cx="10719816" cy="53174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331454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just"/>
            <a:r>
              <a:rPr lang="kk-KZ" sz="2800" b="1" dirty="0" smtClean="0">
                <a:latin typeface="Times New Roman" panose="02020603050405020304" pitchFamily="18" charset="0"/>
                <a:cs typeface="Times New Roman" panose="02020603050405020304" pitchFamily="18" charset="0"/>
              </a:rPr>
              <a:t>Практика нәтижелері теріс бағаланған жағдайда, комиссия сәйкессіздік тудырған себептерді талдайды. Бұл ретте ескеріледі:</a:t>
            </a:r>
            <a:endParaRPr lang="ru-RU" sz="28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r>
              <a:rPr lang="kk-KZ" dirty="0" smtClean="0"/>
              <a:t>- </a:t>
            </a:r>
            <a:r>
              <a:rPr lang="kk-KZ" dirty="0" smtClean="0">
                <a:latin typeface="Times New Roman" panose="02020603050405020304" pitchFamily="18" charset="0"/>
                <a:cs typeface="Times New Roman" panose="02020603050405020304" pitchFamily="18" charset="0"/>
              </a:rPr>
              <a:t>толық дайын емес, мысалы, міндетті есеп беру құжаттарының болмауы;</a:t>
            </a:r>
          </a:p>
          <a:p>
            <a:pPr marL="0" indent="0" algn="just">
              <a:buNone/>
            </a:pPr>
            <a:r>
              <a:rPr lang="kk-KZ" b="1" dirty="0" smtClean="0">
                <a:latin typeface="Times New Roman" panose="02020603050405020304" pitchFamily="18" charset="0"/>
                <a:cs typeface="Times New Roman" panose="02020603050405020304" pitchFamily="18" charset="0"/>
              </a:rPr>
              <a:t>Талдау нәтижелері бойынша тәжірибе жетекшісі келесі ұсыныстарды дайындай алады:</a:t>
            </a:r>
          </a:p>
          <a:p>
            <a:pPr algn="just">
              <a:buFontTx/>
              <a:buChar char="-"/>
            </a:pPr>
            <a:r>
              <a:rPr lang="kk-KZ" b="1" dirty="0" smtClean="0">
                <a:latin typeface="Times New Roman" panose="02020603050405020304" pitchFamily="18" charset="0"/>
                <a:cs typeface="Times New Roman" panose="02020603050405020304" pitchFamily="18" charset="0"/>
              </a:rPr>
              <a:t>Қайтадан тәжірибеден өту;</a:t>
            </a:r>
          </a:p>
          <a:p>
            <a:pPr algn="just">
              <a:buFontTx/>
              <a:buChar char="-"/>
            </a:pPr>
            <a:r>
              <a:rPr lang="kk-KZ" b="1" dirty="0" smtClean="0">
                <a:latin typeface="Times New Roman" panose="02020603050405020304" pitchFamily="18" charset="0"/>
                <a:cs typeface="Times New Roman" panose="02020603050405020304" pitchFamily="18" charset="0"/>
              </a:rPr>
              <a:t>Екінші жылға қалдырылу;</a:t>
            </a:r>
          </a:p>
          <a:p>
            <a:pPr algn="just">
              <a:buFontTx/>
              <a:buChar char="-"/>
            </a:pPr>
            <a:r>
              <a:rPr lang="kk-KZ" b="1" dirty="0" smtClean="0">
                <a:latin typeface="Times New Roman" panose="02020603050405020304" pitchFamily="18" charset="0"/>
                <a:cs typeface="Times New Roman" panose="02020603050405020304" pitchFamily="18" charset="0"/>
              </a:rPr>
              <a:t>Студенттер қатарынан шығару.</a:t>
            </a:r>
            <a:endParaRPr lang="ru-RU"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48664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just"/>
            <a:r>
              <a:rPr lang="kk-KZ" b="1" dirty="0" smtClean="0">
                <a:solidFill>
                  <a:srgbClr val="002060"/>
                </a:solidFill>
                <a:latin typeface="Times New Roman" panose="02020603050405020304" pitchFamily="18" charset="0"/>
                <a:cs typeface="Times New Roman" panose="02020603050405020304" pitchFamily="18" charset="0"/>
              </a:rPr>
              <a:t>Практикадан өтудің қосымша құндылығы болып табылады:</a:t>
            </a:r>
            <a:endParaRPr lang="ru-RU" b="1"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fontScale="92500" lnSpcReduction="10000"/>
          </a:bodyPr>
          <a:lstStyle/>
          <a:p>
            <a:pPr marL="514350" indent="-514350">
              <a:buAutoNum type="arabicPeriod"/>
            </a:pPr>
            <a:r>
              <a:rPr lang="kk-KZ" sz="2400" dirty="0" smtClean="0">
                <a:solidFill>
                  <a:srgbClr val="0070C0"/>
                </a:solidFill>
                <a:latin typeface="Times New Roman" panose="02020603050405020304" pitchFamily="18" charset="0"/>
                <a:cs typeface="Times New Roman" panose="02020603050405020304" pitchFamily="18" charset="0"/>
              </a:rPr>
              <a:t>Студенттердің практикадан өткен ұйымдарымен өзара қарым-қатынасты жақсарту;</a:t>
            </a:r>
          </a:p>
          <a:p>
            <a:pPr marL="514350" indent="-514350">
              <a:buAutoNum type="arabicPeriod"/>
            </a:pPr>
            <a:r>
              <a:rPr lang="kk-KZ" sz="2400" dirty="0" smtClean="0">
                <a:solidFill>
                  <a:srgbClr val="0070C0"/>
                </a:solidFill>
                <a:latin typeface="Times New Roman" panose="02020603050405020304" pitchFamily="18" charset="0"/>
                <a:cs typeface="Times New Roman" panose="02020603050405020304" pitchFamily="18" charset="0"/>
              </a:rPr>
              <a:t>Студенттердің болашақта жұмысқа орналасу мүмкіндігін анықтау;</a:t>
            </a:r>
          </a:p>
          <a:p>
            <a:pPr marL="514350" indent="-514350">
              <a:buAutoNum type="arabicPeriod"/>
            </a:pPr>
            <a:r>
              <a:rPr lang="kk-KZ" sz="2400" dirty="0" smtClean="0">
                <a:solidFill>
                  <a:srgbClr val="0070C0"/>
                </a:solidFill>
                <a:latin typeface="Times New Roman" panose="02020603050405020304" pitchFamily="18" charset="0"/>
                <a:cs typeface="Times New Roman" panose="02020603050405020304" pitchFamily="18" charset="0"/>
              </a:rPr>
              <a:t>Мектептің, балабақшаның, кейбір ұйымдардың түлектердің білімдері мен дағдыларына қоятын талаптарын нақтылау;</a:t>
            </a:r>
          </a:p>
          <a:p>
            <a:pPr marL="514350" indent="-514350">
              <a:buAutoNum type="arabicPeriod"/>
            </a:pPr>
            <a:r>
              <a:rPr lang="kk-KZ" sz="2400" dirty="0" smtClean="0">
                <a:solidFill>
                  <a:srgbClr val="0070C0"/>
                </a:solidFill>
                <a:latin typeface="Times New Roman" panose="02020603050405020304" pitchFamily="18" charset="0"/>
                <a:cs typeface="Times New Roman" panose="02020603050405020304" pitchFamily="18" charset="0"/>
              </a:rPr>
              <a:t>Практикадан үздік өткен студенттер болса, сол ұйыммен сөйлесіп, жұмысқа орналасуға колледж атынан ұсыныс береміз;</a:t>
            </a:r>
          </a:p>
          <a:p>
            <a:pPr marL="514350" indent="-514350">
              <a:buAutoNum type="arabicPeriod"/>
            </a:pPr>
            <a:r>
              <a:rPr lang="kk-KZ" sz="2400" dirty="0" smtClean="0">
                <a:solidFill>
                  <a:srgbClr val="0070C0"/>
                </a:solidFill>
                <a:latin typeface="Times New Roman" panose="02020603050405020304" pitchFamily="18" charset="0"/>
                <a:cs typeface="Times New Roman" panose="02020603050405020304" pitchFamily="18" charset="0"/>
              </a:rPr>
              <a:t>Практиканың қорытындысы бойынша арнайы студенттер конференциясын өткізу</a:t>
            </a:r>
          </a:p>
          <a:p>
            <a:pPr marL="514350" indent="-514350">
              <a:buAutoNum type="arabicPeriod"/>
            </a:pPr>
            <a:r>
              <a:rPr lang="kk-KZ" sz="2400" dirty="0" smtClean="0">
                <a:solidFill>
                  <a:srgbClr val="0070C0"/>
                </a:solidFill>
                <a:latin typeface="Times New Roman" panose="02020603050405020304" pitchFamily="18" charset="0"/>
                <a:cs typeface="Times New Roman" panose="02020603050405020304" pitchFamily="18" charset="0"/>
              </a:rPr>
              <a:t>Осындай талдау нәтижелері бойынша колледж қызметін жақсарту бойынша ұсыныстар әзірлейміз.</a:t>
            </a:r>
          </a:p>
          <a:p>
            <a:pPr marL="514350" indent="-514350">
              <a:buAutoNum type="arabicPeriod"/>
            </a:pPr>
            <a:r>
              <a:rPr lang="kk-KZ" sz="2400" dirty="0" smtClean="0">
                <a:solidFill>
                  <a:srgbClr val="0070C0"/>
                </a:solidFill>
                <a:latin typeface="Times New Roman" panose="02020603050405020304" pitchFamily="18" charset="0"/>
                <a:cs typeface="Times New Roman" panose="02020603050405020304" pitchFamily="18" charset="0"/>
              </a:rPr>
              <a:t>Жақсарту бойынша қабылданған шешімдерді практиканың келесі жоспарларына енгізу.</a:t>
            </a:r>
          </a:p>
          <a:p>
            <a:pPr marL="514350" indent="-514350">
              <a:buAutoNum type="arabicPeriod"/>
            </a:pPr>
            <a:endParaRPr lang="kk-KZ" sz="2400" dirty="0" smtClean="0">
              <a:latin typeface="Times New Roman" panose="02020603050405020304" pitchFamily="18" charset="0"/>
              <a:cs typeface="Times New Roman" panose="02020603050405020304" pitchFamily="18" charset="0"/>
            </a:endParaRPr>
          </a:p>
          <a:p>
            <a:endParaRPr lang="kk-KZ" dirty="0"/>
          </a:p>
          <a:p>
            <a:endParaRPr lang="ru-RU" dirty="0"/>
          </a:p>
        </p:txBody>
      </p:sp>
    </p:spTree>
    <p:extLst>
      <p:ext uri="{BB962C8B-B14F-4D97-AF65-F5344CB8AC3E}">
        <p14:creationId xmlns:p14="http://schemas.microsoft.com/office/powerpoint/2010/main" val="30937612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55431" y="2088417"/>
            <a:ext cx="10515600" cy="1325563"/>
          </a:xfrm>
        </p:spPr>
        <p:txBody>
          <a:bodyPr>
            <a:noAutofit/>
          </a:bodyPr>
          <a:lstStyle/>
          <a:p>
            <a:pPr algn="ctr"/>
            <a:r>
              <a:rPr lang="kk-KZ" sz="6600" b="1" dirty="0" smtClean="0">
                <a:solidFill>
                  <a:schemeClr val="accent5"/>
                </a:solidFill>
                <a:latin typeface="Times New Roman" panose="02020603050405020304" pitchFamily="18" charset="0"/>
                <a:cs typeface="Times New Roman" panose="02020603050405020304" pitchFamily="18" charset="0"/>
              </a:rPr>
              <a:t>Практикаға қажетті құжаттар тізбесі</a:t>
            </a:r>
            <a:endParaRPr lang="ru-RU" sz="6600" b="1" dirty="0">
              <a:solidFill>
                <a:schemeClr val="accent5"/>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34302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Заголовок 1"/>
          <p:cNvSpPr>
            <a:spLocks noGrp="1"/>
          </p:cNvSpPr>
          <p:nvPr>
            <p:ph idx="1"/>
          </p:nvPr>
        </p:nvSpPr>
        <p:spPr>
          <a:xfrm>
            <a:off x="704088" y="283464"/>
            <a:ext cx="10833291" cy="4613593"/>
          </a:xfrm>
        </p:spPr>
        <p:txBody>
          <a:bodyPr>
            <a:noAutofit/>
          </a:bodyPr>
          <a:lstStyle/>
          <a:p>
            <a:pPr marL="0" indent="0">
              <a:buNone/>
            </a:pPr>
            <a:r>
              <a:rPr lang="kk-KZ" sz="1400" b="1" dirty="0">
                <a:latin typeface="Times New Roman" panose="02020603050405020304" pitchFamily="18" charset="0"/>
                <a:cs typeface="Times New Roman" panose="02020603050405020304" pitchFamily="18" charset="0"/>
              </a:rPr>
              <a:t>Базалық мекемеге:</a:t>
            </a:r>
            <a:endParaRPr lang="ru-RU" sz="1400" dirty="0">
              <a:latin typeface="Times New Roman" panose="02020603050405020304" pitchFamily="18" charset="0"/>
              <a:cs typeface="Times New Roman" panose="02020603050405020304" pitchFamily="18" charset="0"/>
            </a:endParaRPr>
          </a:p>
          <a:p>
            <a:pPr marL="0" indent="0">
              <a:buNone/>
            </a:pPr>
            <a:r>
              <a:rPr lang="kk-KZ" sz="1400" dirty="0">
                <a:latin typeface="Times New Roman" panose="02020603050405020304" pitchFamily="18" charset="0"/>
                <a:cs typeface="Times New Roman" panose="02020603050405020304" pitchFamily="18" charset="0"/>
              </a:rPr>
              <a:t> </a:t>
            </a:r>
            <a:r>
              <a:rPr lang="kk-KZ" sz="1400" dirty="0" smtClean="0">
                <a:latin typeface="Times New Roman" panose="02020603050405020304" pitchFamily="18" charset="0"/>
                <a:cs typeface="Times New Roman" panose="02020603050405020304" pitchFamily="18" charset="0"/>
              </a:rPr>
              <a:t>Жаркент </a:t>
            </a:r>
            <a:r>
              <a:rPr lang="kk-KZ" sz="1400" dirty="0">
                <a:latin typeface="Times New Roman" panose="02020603050405020304" pitchFamily="18" charset="0"/>
                <a:cs typeface="Times New Roman" panose="02020603050405020304" pitchFamily="18" charset="0"/>
              </a:rPr>
              <a:t>жоғары гуманитарлық-техникалық колледжі студенттеріне өндірістік дипломалдындағы практика барысында «тәлімгер» болып бекітілген мектеп мұғалімдеріне еңбекақы алуы үшін төмендегі талаптарды орындауы тиіс:</a:t>
            </a:r>
            <a:endParaRPr lang="ru-RU" sz="1400" dirty="0">
              <a:latin typeface="Times New Roman" panose="02020603050405020304" pitchFamily="18" charset="0"/>
              <a:cs typeface="Times New Roman" panose="02020603050405020304" pitchFamily="18" charset="0"/>
            </a:endParaRPr>
          </a:p>
          <a:p>
            <a:pPr marL="0" lvl="0" indent="0">
              <a:buNone/>
            </a:pPr>
            <a:r>
              <a:rPr lang="kk-KZ" sz="1400" dirty="0">
                <a:latin typeface="Times New Roman" panose="02020603050405020304" pitchFamily="18" charset="0"/>
                <a:cs typeface="Times New Roman" panose="02020603050405020304" pitchFamily="18" charset="0"/>
              </a:rPr>
              <a:t>Тәлімгер болып бекітілген бұйрық (1данасын өткізесіз, онда: тәлімгердің аты-жөні, жеке күәлігі бойынша анық жазылуы, білім, еңбек өтілі, санаты көрсетілуі тиіс)</a:t>
            </a:r>
            <a:endParaRPr lang="ru-RU" sz="1400" dirty="0">
              <a:latin typeface="Times New Roman" panose="02020603050405020304" pitchFamily="18" charset="0"/>
              <a:cs typeface="Times New Roman" panose="02020603050405020304" pitchFamily="18" charset="0"/>
            </a:endParaRPr>
          </a:p>
          <a:p>
            <a:pPr marL="0" lvl="0" indent="0">
              <a:buNone/>
            </a:pPr>
            <a:r>
              <a:rPr lang="kk-KZ" sz="1400" dirty="0">
                <a:latin typeface="Times New Roman" panose="02020603050405020304" pitchFamily="18" charset="0"/>
                <a:cs typeface="Times New Roman" panose="02020603050405020304" pitchFamily="18" charset="0"/>
              </a:rPr>
              <a:t>Машықкерге көмек көрсету: мекемемен таныстыру, жұмыс кестесін, жоспарын түзу, сабақтарды, ашық шараларды ұйымдастыру, ұжыммен қарым-қатынас және т.б.</a:t>
            </a:r>
            <a:endParaRPr lang="ru-RU" sz="1400" dirty="0">
              <a:latin typeface="Times New Roman" panose="02020603050405020304" pitchFamily="18" charset="0"/>
              <a:cs typeface="Times New Roman" panose="02020603050405020304" pitchFamily="18" charset="0"/>
            </a:endParaRPr>
          </a:p>
          <a:p>
            <a:pPr marL="0" lvl="0" indent="0">
              <a:buNone/>
            </a:pPr>
            <a:r>
              <a:rPr lang="kk-KZ" sz="1400" b="1" dirty="0">
                <a:latin typeface="Times New Roman" panose="02020603050405020304" pitchFamily="18" charset="0"/>
                <a:cs typeface="Times New Roman" panose="02020603050405020304" pitchFamily="18" charset="0"/>
              </a:rPr>
              <a:t>Практика нәтижесін көрсету: ашық сабақтар, сыныптан тыс шаралар, т.б. ұйымдастыру (өткізілетін күні алдын-ала белгіленген колледжге хабарлау)</a:t>
            </a:r>
            <a:endParaRPr lang="ru-RU" sz="1400" dirty="0">
              <a:latin typeface="Times New Roman" panose="02020603050405020304" pitchFamily="18" charset="0"/>
              <a:cs typeface="Times New Roman" panose="02020603050405020304" pitchFamily="18" charset="0"/>
            </a:endParaRPr>
          </a:p>
          <a:p>
            <a:pPr marL="0" lvl="0" indent="0">
              <a:buNone/>
            </a:pPr>
            <a:r>
              <a:rPr lang="kk-KZ" sz="1400" dirty="0">
                <a:latin typeface="Times New Roman" panose="02020603050405020304" pitchFamily="18" charset="0"/>
                <a:cs typeface="Times New Roman" panose="02020603050405020304" pitchFamily="18" charset="0"/>
              </a:rPr>
              <a:t>Машықкерге мінездеме беру, талдау күнделіктерін толтыру, барлық сабақ/шаралар жоспарларын, көрнекіліктерін жинақтау</a:t>
            </a:r>
            <a:endParaRPr lang="ru-RU" sz="1400" dirty="0">
              <a:latin typeface="Times New Roman" panose="02020603050405020304" pitchFamily="18" charset="0"/>
              <a:cs typeface="Times New Roman" panose="02020603050405020304" pitchFamily="18" charset="0"/>
            </a:endParaRPr>
          </a:p>
          <a:p>
            <a:pPr marL="0" lvl="0" indent="0">
              <a:buNone/>
            </a:pPr>
            <a:r>
              <a:rPr lang="kk-KZ" sz="1400" dirty="0">
                <a:latin typeface="Times New Roman" panose="02020603050405020304" pitchFamily="18" charset="0"/>
                <a:cs typeface="Times New Roman" panose="02020603050405020304" pitchFamily="18" charset="0"/>
              </a:rPr>
              <a:t>Жеке құжаттар көшірмесін: жеке </a:t>
            </a:r>
            <a:r>
              <a:rPr lang="kk-KZ" sz="1400" dirty="0" smtClean="0">
                <a:latin typeface="Times New Roman" panose="02020603050405020304" pitchFamily="18" charset="0"/>
                <a:cs typeface="Times New Roman" panose="02020603050405020304" pitchFamily="18" charset="0"/>
              </a:rPr>
              <a:t>куәлік</a:t>
            </a:r>
            <a:r>
              <a:rPr lang="kk-KZ" sz="1400" dirty="0">
                <a:latin typeface="Times New Roman" panose="02020603050405020304" pitchFamily="18" charset="0"/>
                <a:cs typeface="Times New Roman" panose="02020603050405020304" pitchFamily="18" charset="0"/>
              </a:rPr>
              <a:t>, жалақы есеп шоты (Казпошта болса 20 сандық НН әріптері бар,  Халық банкі болса IBAN кодты, практика бойынша пікіріңізді комьютерден теріп, мөр қойып, практика бойынша ұсыныстарыңыз болса міндетті түрде енгізіп, өзіңіз өткізуге міндеттісіз), </a:t>
            </a:r>
            <a:r>
              <a:rPr lang="kk-KZ" sz="1400" b="1" dirty="0">
                <a:latin typeface="Times New Roman" panose="02020603050405020304" pitchFamily="18" charset="0"/>
                <a:cs typeface="Times New Roman" panose="02020603050405020304" pitchFamily="18" charset="0"/>
              </a:rPr>
              <a:t>құжаттар студенттерден қабылданбайды</a:t>
            </a:r>
            <a:r>
              <a:rPr lang="kk-KZ" sz="1400" dirty="0">
                <a:latin typeface="Times New Roman" panose="02020603050405020304" pitchFamily="18" charset="0"/>
                <a:cs typeface="Times New Roman" panose="02020603050405020304" pitchFamily="18" charset="0"/>
              </a:rPr>
              <a:t>.</a:t>
            </a:r>
            <a:endParaRPr lang="ru-RU" sz="1400" dirty="0">
              <a:latin typeface="Times New Roman" panose="02020603050405020304" pitchFamily="18" charset="0"/>
              <a:cs typeface="Times New Roman" panose="02020603050405020304" pitchFamily="18" charset="0"/>
            </a:endParaRPr>
          </a:p>
          <a:p>
            <a:pPr marL="0" lvl="0" indent="0">
              <a:buNone/>
            </a:pPr>
            <a:r>
              <a:rPr lang="kk-KZ" sz="1400" dirty="0">
                <a:latin typeface="Times New Roman" panose="02020603050405020304" pitchFamily="18" charset="0"/>
                <a:cs typeface="Times New Roman" panose="02020603050405020304" pitchFamily="18" charset="0"/>
              </a:rPr>
              <a:t>Оқу жылының мамыр-шілде айларында еңбекақы төлеу мүмкіндігі қарастырылады.</a:t>
            </a:r>
            <a:endParaRPr lang="ru-RU" sz="1400" dirty="0">
              <a:latin typeface="Times New Roman" panose="02020603050405020304" pitchFamily="18" charset="0"/>
              <a:cs typeface="Times New Roman" panose="02020603050405020304" pitchFamily="18" charset="0"/>
            </a:endParaRPr>
          </a:p>
          <a:p>
            <a:pPr marL="0" lvl="0" indent="0">
              <a:buNone/>
            </a:pPr>
            <a:r>
              <a:rPr lang="kk-KZ" sz="1400" dirty="0">
                <a:latin typeface="Times New Roman" panose="02020603050405020304" pitchFamily="18" charset="0"/>
                <a:cs typeface="Times New Roman" panose="02020603050405020304" pitchFamily="18" charset="0"/>
              </a:rPr>
              <a:t>Тәлімгерге еңбекақы төлеуге машықкер жауап бермейді. Барлық сұрақтарыңыз директордың оқу-өндірістік жұмысы жөніндегі орынбасары Рахметжанова Жамила Байгожаевна жауап береді.  Байланыс телефоны: 87757843383</a:t>
            </a:r>
            <a:endParaRPr lang="ru-RU" sz="1400" dirty="0">
              <a:latin typeface="Times New Roman" panose="02020603050405020304" pitchFamily="18" charset="0"/>
              <a:cs typeface="Times New Roman" panose="02020603050405020304" pitchFamily="18" charset="0"/>
            </a:endParaRPr>
          </a:p>
          <a:p>
            <a:pPr marL="0" lvl="0" indent="0">
              <a:buNone/>
            </a:pPr>
            <a:r>
              <a:rPr lang="kk-KZ" sz="1400" dirty="0">
                <a:latin typeface="Times New Roman" panose="02020603050405020304" pitchFamily="18" charset="0"/>
                <a:cs typeface="Times New Roman" panose="02020603050405020304" pitchFamily="18" charset="0"/>
              </a:rPr>
              <a:t>Мекен-жайымыз: Жаркент қаласы, Ыбыраймолдаев көшесі, 78.</a:t>
            </a:r>
            <a:endParaRPr lang="ru-RU" sz="1400" dirty="0">
              <a:latin typeface="Times New Roman" panose="02020603050405020304" pitchFamily="18" charset="0"/>
              <a:cs typeface="Times New Roman" panose="02020603050405020304" pitchFamily="18" charset="0"/>
            </a:endParaRPr>
          </a:p>
          <a:p>
            <a:pPr marL="0" indent="0">
              <a:buNone/>
            </a:pPr>
            <a:r>
              <a:rPr lang="kk-KZ" sz="1400" dirty="0">
                <a:latin typeface="Times New Roman" panose="02020603050405020304" pitchFamily="18" charset="0"/>
                <a:cs typeface="Times New Roman" panose="02020603050405020304" pitchFamily="18" charset="0"/>
              </a:rPr>
              <a:t>Бухгалтерия: 9-02-53</a:t>
            </a:r>
            <a:endParaRPr lang="ru-RU" sz="1400" dirty="0">
              <a:latin typeface="Times New Roman" panose="02020603050405020304" pitchFamily="18" charset="0"/>
              <a:cs typeface="Times New Roman" panose="02020603050405020304" pitchFamily="18" charset="0"/>
            </a:endParaRPr>
          </a:p>
          <a:p>
            <a:r>
              <a:rPr lang="kk-KZ" sz="1400" b="1" dirty="0" smtClean="0">
                <a:latin typeface="Times New Roman" panose="02020603050405020304" pitchFamily="18" charset="0"/>
                <a:cs typeface="Times New Roman" panose="02020603050405020304" pitchFamily="18" charset="0"/>
              </a:rPr>
              <a:t>Ескерту</a:t>
            </a:r>
            <a:r>
              <a:rPr lang="kk-KZ" sz="1400" b="1" dirty="0">
                <a:latin typeface="Times New Roman" panose="02020603050405020304" pitchFamily="18" charset="0"/>
                <a:cs typeface="Times New Roman" panose="02020603050405020304" pitchFamily="18" charset="0"/>
              </a:rPr>
              <a:t>: </a:t>
            </a:r>
            <a:endParaRPr lang="ru-RU" sz="1400" dirty="0">
              <a:latin typeface="Times New Roman" panose="02020603050405020304" pitchFamily="18" charset="0"/>
              <a:cs typeface="Times New Roman" panose="02020603050405020304" pitchFamily="18" charset="0"/>
            </a:endParaRPr>
          </a:p>
          <a:p>
            <a:r>
              <a:rPr lang="kk-KZ" sz="1400" b="1" dirty="0">
                <a:latin typeface="Times New Roman" panose="02020603050405020304" pitchFamily="18" charset="0"/>
                <a:cs typeface="Times New Roman" panose="02020603050405020304" pitchFamily="18" charset="0"/>
              </a:rPr>
              <a:t>Машеқкерлерді ақшалай шығын шығатын тапсырмаларды, шараларды орындауға мәжбүрлеуге тыйым салынады</a:t>
            </a:r>
            <a:endParaRPr lang="ru-RU" sz="1400" dirty="0">
              <a:latin typeface="Times New Roman" panose="02020603050405020304" pitchFamily="18" charset="0"/>
              <a:cs typeface="Times New Roman" panose="02020603050405020304" pitchFamily="18" charset="0"/>
            </a:endParaRPr>
          </a:p>
          <a:p>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27796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62000" y="-461010"/>
            <a:ext cx="10515600" cy="1325563"/>
          </a:xfrm>
        </p:spPr>
        <p:txBody>
          <a:bodyPr>
            <a:normAutofit/>
          </a:bodyPr>
          <a:lstStyle/>
          <a:p>
            <a:r>
              <a:rPr lang="kk-KZ" sz="1400" b="1" dirty="0" smtClean="0">
                <a:solidFill>
                  <a:srgbClr val="002060"/>
                </a:solidFill>
                <a:latin typeface="Times New Roman" panose="02020603050405020304" pitchFamily="18" charset="0"/>
                <a:cs typeface="Times New Roman" panose="02020603050405020304" pitchFamily="18" charset="0"/>
              </a:rPr>
              <a:t>Техникалық және кәсіптік  білім беру ұйымдары үшін кәсіптік практиканы өткізуге арналған келісім шарт</a:t>
            </a:r>
            <a:endParaRPr lang="ru-RU" sz="1400"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88848" y="448056"/>
            <a:ext cx="10500360" cy="4732211"/>
          </a:xfrm>
        </p:spPr>
        <p:txBody>
          <a:bodyPr>
            <a:normAutofit fontScale="25000" lnSpcReduction="20000"/>
          </a:bodyPr>
          <a:lstStyle/>
          <a:p>
            <a:pPr marL="0" indent="0">
              <a:buNone/>
            </a:pPr>
            <a:r>
              <a:rPr lang="kk-KZ" sz="4400" dirty="0" smtClean="0">
                <a:solidFill>
                  <a:srgbClr val="002060"/>
                </a:solidFill>
                <a:latin typeface="Times New Roman" panose="02020603050405020304" pitchFamily="18" charset="0"/>
                <a:cs typeface="Times New Roman" panose="02020603050405020304" pitchFamily="18" charset="0"/>
              </a:rPr>
              <a:t>02.11.2018 </a:t>
            </a:r>
            <a:r>
              <a:rPr lang="kk-KZ" sz="4400" dirty="0">
                <a:solidFill>
                  <a:srgbClr val="002060"/>
                </a:solidFill>
                <a:latin typeface="Times New Roman" panose="02020603050405020304" pitchFamily="18" charset="0"/>
                <a:cs typeface="Times New Roman" panose="02020603050405020304" pitchFamily="18" charset="0"/>
              </a:rPr>
              <a:t>№ 611 бұйрығымен</a:t>
            </a:r>
            <a:endParaRPr lang="ru-RU" sz="4400" dirty="0">
              <a:solidFill>
                <a:srgbClr val="002060"/>
              </a:solidFill>
              <a:latin typeface="Times New Roman" panose="02020603050405020304" pitchFamily="18" charset="0"/>
              <a:cs typeface="Times New Roman" panose="02020603050405020304" pitchFamily="18" charset="0"/>
            </a:endParaRPr>
          </a:p>
          <a:p>
            <a:pPr marL="0" indent="0">
              <a:buNone/>
            </a:pPr>
            <a:r>
              <a:rPr lang="kk-KZ" sz="4400" dirty="0">
                <a:solidFill>
                  <a:srgbClr val="002060"/>
                </a:solidFill>
                <a:latin typeface="Times New Roman" panose="02020603050405020304" pitchFamily="18" charset="0"/>
                <a:cs typeface="Times New Roman" panose="02020603050405020304" pitchFamily="18" charset="0"/>
              </a:rPr>
              <a:t> қолданысқа енгізілді</a:t>
            </a:r>
            <a:endParaRPr lang="ru-RU" sz="4400" dirty="0">
              <a:solidFill>
                <a:srgbClr val="002060"/>
              </a:solidFill>
              <a:latin typeface="Times New Roman" panose="02020603050405020304" pitchFamily="18" charset="0"/>
              <a:cs typeface="Times New Roman" panose="02020603050405020304" pitchFamily="18" charset="0"/>
            </a:endParaRPr>
          </a:p>
          <a:p>
            <a:pPr marL="0" indent="0">
              <a:buNone/>
            </a:pPr>
            <a:r>
              <a:rPr lang="kk-KZ" sz="4400" dirty="0">
                <a:solidFill>
                  <a:srgbClr val="002060"/>
                </a:solidFill>
                <a:latin typeface="Times New Roman" panose="02020603050405020304" pitchFamily="18" charset="0"/>
                <a:cs typeface="Times New Roman" panose="02020603050405020304" pitchFamily="18" charset="0"/>
              </a:rPr>
              <a:t> Жаркент   қаласы                                                                                               28.08. 2020 жыл </a:t>
            </a:r>
            <a:endParaRPr lang="ru-RU" sz="4400" dirty="0">
              <a:solidFill>
                <a:srgbClr val="002060"/>
              </a:solidFill>
              <a:latin typeface="Times New Roman" panose="02020603050405020304" pitchFamily="18" charset="0"/>
              <a:cs typeface="Times New Roman" panose="02020603050405020304" pitchFamily="18" charset="0"/>
            </a:endParaRPr>
          </a:p>
          <a:p>
            <a:pPr marL="0" indent="0">
              <a:buNone/>
            </a:pPr>
            <a:r>
              <a:rPr lang="kk-KZ" sz="4400" b="1" dirty="0">
                <a:solidFill>
                  <a:srgbClr val="002060"/>
                </a:solidFill>
                <a:latin typeface="Times New Roman" panose="02020603050405020304" pitchFamily="18" charset="0"/>
                <a:cs typeface="Times New Roman" panose="02020603050405020304" pitchFamily="18" charset="0"/>
              </a:rPr>
              <a:t>Білім беру ұйымы</a:t>
            </a:r>
            <a:r>
              <a:rPr lang="kk-KZ" sz="4400" dirty="0">
                <a:solidFill>
                  <a:srgbClr val="002060"/>
                </a:solidFill>
                <a:latin typeface="Times New Roman" panose="02020603050405020304" pitchFamily="18" charset="0"/>
                <a:cs typeface="Times New Roman" panose="02020603050405020304" pitchFamily="18" charset="0"/>
              </a:rPr>
              <a:t> негізінде әрекет етуші  Алматы облысы экономика және бюджетті жоспарлау басқармасының 2013ж 7 қазандағы №673 бұйрығы ,  Бас лицензия  № 13015705  7.10.2013ж.  «Жаркент гуманитарлық-техникалық колледжі» МКҚК, директоры Саурамбаева Баян Нүсіпбекқызы атынан,  бұдан әрі «Білім беру ұйымы» деп аталатын Жаркент жоғары гуманитарлық-техникалық колледжі бір жағынан,</a:t>
            </a:r>
            <a:endParaRPr lang="ru-RU" sz="4400" dirty="0">
              <a:solidFill>
                <a:srgbClr val="002060"/>
              </a:solidFill>
              <a:latin typeface="Times New Roman" panose="02020603050405020304" pitchFamily="18" charset="0"/>
              <a:cs typeface="Times New Roman" panose="02020603050405020304" pitchFamily="18" charset="0"/>
            </a:endParaRPr>
          </a:p>
          <a:p>
            <a:pPr marL="0" indent="0">
              <a:buNone/>
            </a:pPr>
            <a:r>
              <a:rPr lang="kk-KZ" sz="4400" b="1" dirty="0">
                <a:solidFill>
                  <a:srgbClr val="002060"/>
                </a:solidFill>
                <a:latin typeface="Times New Roman" panose="02020603050405020304" pitchFamily="18" charset="0"/>
                <a:cs typeface="Times New Roman" panose="02020603050405020304" pitchFamily="18" charset="0"/>
              </a:rPr>
              <a:t>Кәсіпорын ___ ____ ________</a:t>
            </a:r>
            <a:r>
              <a:rPr lang="kk-KZ" sz="4400" dirty="0">
                <a:solidFill>
                  <a:srgbClr val="002060"/>
                </a:solidFill>
                <a:latin typeface="Times New Roman" panose="02020603050405020304" pitchFamily="18" charset="0"/>
                <a:cs typeface="Times New Roman" panose="02020603050405020304" pitchFamily="18" charset="0"/>
              </a:rPr>
              <a:t>ж. №________________</a:t>
            </a:r>
            <a:r>
              <a:rPr lang="kk-KZ" sz="4400" b="1" dirty="0">
                <a:solidFill>
                  <a:srgbClr val="002060"/>
                </a:solidFill>
                <a:latin typeface="Times New Roman" panose="02020603050405020304" pitchFamily="18" charset="0"/>
                <a:cs typeface="Times New Roman" panose="02020603050405020304" pitchFamily="18" charset="0"/>
              </a:rPr>
              <a:t> </a:t>
            </a:r>
            <a:r>
              <a:rPr lang="kk-KZ" sz="4400" dirty="0">
                <a:solidFill>
                  <a:srgbClr val="002060"/>
                </a:solidFill>
                <a:latin typeface="Times New Roman" panose="02020603050405020304" pitchFamily="18" charset="0"/>
                <a:cs typeface="Times New Roman" panose="02020603050405020304" pitchFamily="18" charset="0"/>
              </a:rPr>
              <a:t> лицензиясы негізінде    әрекет етуші ________________________________________________________________________________</a:t>
            </a:r>
            <a:endParaRPr lang="ru-RU" sz="4400" dirty="0">
              <a:solidFill>
                <a:srgbClr val="002060"/>
              </a:solidFill>
              <a:latin typeface="Times New Roman" panose="02020603050405020304" pitchFamily="18" charset="0"/>
              <a:cs typeface="Times New Roman" panose="02020603050405020304" pitchFamily="18" charset="0"/>
            </a:endParaRPr>
          </a:p>
          <a:p>
            <a:pPr marL="0" indent="0">
              <a:buNone/>
            </a:pPr>
            <a:r>
              <a:rPr lang="kk-KZ" sz="4400" dirty="0">
                <a:solidFill>
                  <a:srgbClr val="002060"/>
                </a:solidFill>
                <a:latin typeface="Times New Roman" panose="02020603050405020304" pitchFamily="18" charset="0"/>
                <a:cs typeface="Times New Roman" panose="02020603050405020304" pitchFamily="18" charset="0"/>
              </a:rPr>
              <a:t>(мекеме атауы)</a:t>
            </a:r>
            <a:endParaRPr lang="ru-RU" sz="4400" dirty="0">
              <a:solidFill>
                <a:srgbClr val="002060"/>
              </a:solidFill>
              <a:latin typeface="Times New Roman" panose="02020603050405020304" pitchFamily="18" charset="0"/>
              <a:cs typeface="Times New Roman" panose="02020603050405020304" pitchFamily="18" charset="0"/>
            </a:endParaRPr>
          </a:p>
          <a:p>
            <a:pPr marL="0" indent="0">
              <a:buNone/>
            </a:pPr>
            <a:r>
              <a:rPr lang="kk-KZ" sz="4400" dirty="0">
                <a:solidFill>
                  <a:srgbClr val="002060"/>
                </a:solidFill>
                <a:latin typeface="Times New Roman" panose="02020603050405020304" pitchFamily="18" charset="0"/>
                <a:cs typeface="Times New Roman" panose="02020603050405020304" pitchFamily="18" charset="0"/>
              </a:rPr>
              <a:t>директоры  ______________________________________________________________________,</a:t>
            </a:r>
            <a:endParaRPr lang="ru-RU" sz="4400" dirty="0">
              <a:solidFill>
                <a:srgbClr val="002060"/>
              </a:solidFill>
              <a:latin typeface="Times New Roman" panose="02020603050405020304" pitchFamily="18" charset="0"/>
              <a:cs typeface="Times New Roman" panose="02020603050405020304" pitchFamily="18" charset="0"/>
            </a:endParaRPr>
          </a:p>
          <a:p>
            <a:pPr marL="0" indent="0">
              <a:buNone/>
            </a:pPr>
            <a:r>
              <a:rPr lang="kk-KZ" sz="4400" dirty="0">
                <a:solidFill>
                  <a:srgbClr val="002060"/>
                </a:solidFill>
                <a:latin typeface="Times New Roman" panose="02020603050405020304" pitchFamily="18" charset="0"/>
                <a:cs typeface="Times New Roman" panose="02020603050405020304" pitchFamily="18" charset="0"/>
              </a:rPr>
              <a:t> бұдан әрі «Кәсіпорын» деп аталатын Қазақстан Республикасының қолданыстағы заңнамаға сәйкес төмендегілер туралы осы шартты жасады:</a:t>
            </a:r>
            <a:endParaRPr lang="ru-RU" sz="4400" dirty="0">
              <a:solidFill>
                <a:srgbClr val="002060"/>
              </a:solidFill>
              <a:latin typeface="Times New Roman" panose="02020603050405020304" pitchFamily="18" charset="0"/>
              <a:cs typeface="Times New Roman" panose="02020603050405020304" pitchFamily="18" charset="0"/>
            </a:endParaRPr>
          </a:p>
          <a:p>
            <a:pPr marL="0" indent="0">
              <a:buNone/>
            </a:pPr>
            <a:r>
              <a:rPr lang="kk-KZ" sz="4400" dirty="0">
                <a:solidFill>
                  <a:srgbClr val="002060"/>
                </a:solidFill>
                <a:latin typeface="Times New Roman" panose="02020603050405020304" pitchFamily="18" charset="0"/>
                <a:cs typeface="Times New Roman" panose="02020603050405020304" pitchFamily="18" charset="0"/>
              </a:rPr>
              <a:t> </a:t>
            </a:r>
            <a:endParaRPr lang="ru-RU" sz="4400" dirty="0">
              <a:solidFill>
                <a:srgbClr val="002060"/>
              </a:solidFill>
              <a:latin typeface="Times New Roman" panose="02020603050405020304" pitchFamily="18" charset="0"/>
              <a:cs typeface="Times New Roman" panose="02020603050405020304" pitchFamily="18" charset="0"/>
            </a:endParaRPr>
          </a:p>
          <a:p>
            <a:pPr marL="0" indent="0">
              <a:buNone/>
            </a:pPr>
            <a:r>
              <a:rPr lang="kk-KZ" sz="4400" b="1" dirty="0" smtClean="0">
                <a:solidFill>
                  <a:srgbClr val="002060"/>
                </a:solidFill>
                <a:latin typeface="Times New Roman" panose="02020603050405020304" pitchFamily="18" charset="0"/>
                <a:cs typeface="Times New Roman" panose="02020603050405020304" pitchFamily="18" charset="0"/>
              </a:rPr>
              <a:t>1. Шарттың мәні</a:t>
            </a:r>
          </a:p>
          <a:p>
            <a:pPr marL="0" indent="0">
              <a:buNone/>
            </a:pPr>
            <a:r>
              <a:rPr lang="kk-KZ" sz="4400" dirty="0">
                <a:solidFill>
                  <a:srgbClr val="002060"/>
                </a:solidFill>
                <a:latin typeface="Times New Roman" panose="02020603050405020304" pitchFamily="18" charset="0"/>
                <a:cs typeface="Times New Roman" panose="02020603050405020304" pitchFamily="18" charset="0"/>
              </a:rPr>
              <a:t>  1.1. Білім беру ұйымы </a:t>
            </a:r>
            <a:r>
              <a:rPr lang="kk-KZ" sz="4400" dirty="0">
                <a:solidFill>
                  <a:srgbClr val="FF0000"/>
                </a:solidFill>
                <a:latin typeface="Times New Roman" panose="02020603050405020304" pitchFamily="18" charset="0"/>
                <a:cs typeface="Times New Roman" panose="02020603050405020304" pitchFamily="18" charset="0"/>
              </a:rPr>
              <a:t> 0105000 «Бастауыш білім беру мамандығы 0105013 «Бастауыш білім беру мұғалімі» біліктілігі  білім беру бағдарламасы бойынша білім алушыларды оқытуды жүзеге асырады.  </a:t>
            </a:r>
            <a:r>
              <a:rPr lang="kk-KZ" sz="4400" dirty="0">
                <a:solidFill>
                  <a:srgbClr val="002060"/>
                </a:solidFill>
                <a:latin typeface="Times New Roman" panose="02020603050405020304" pitchFamily="18" charset="0"/>
                <a:cs typeface="Times New Roman" panose="02020603050405020304" pitchFamily="18" charset="0"/>
              </a:rPr>
              <a:t>  </a:t>
            </a:r>
            <a:endParaRPr lang="ru-RU" sz="4400" dirty="0">
              <a:solidFill>
                <a:srgbClr val="002060"/>
              </a:solidFill>
              <a:latin typeface="Times New Roman" panose="02020603050405020304" pitchFamily="18" charset="0"/>
              <a:cs typeface="Times New Roman" panose="02020603050405020304" pitchFamily="18" charset="0"/>
            </a:endParaRPr>
          </a:p>
          <a:p>
            <a:pPr marL="0" indent="0">
              <a:buNone/>
            </a:pPr>
            <a:r>
              <a:rPr lang="kk-KZ" sz="4400" dirty="0">
                <a:solidFill>
                  <a:srgbClr val="002060"/>
                </a:solidFill>
                <a:latin typeface="Times New Roman" panose="02020603050405020304" pitchFamily="18" charset="0"/>
                <a:cs typeface="Times New Roman" panose="02020603050405020304" pitchFamily="18" charset="0"/>
              </a:rPr>
              <a:t>  1.2. Кәсіпорын білім алушыны білім беру бағдарламасының бейініне сәйкес кәсіптік практиканың базасымен қамтамасыз етеді.</a:t>
            </a:r>
            <a:endParaRPr lang="ru-RU" sz="4400" dirty="0">
              <a:solidFill>
                <a:srgbClr val="002060"/>
              </a:solidFill>
              <a:latin typeface="Times New Roman" panose="02020603050405020304" pitchFamily="18" charset="0"/>
              <a:cs typeface="Times New Roman" panose="02020603050405020304" pitchFamily="18" charset="0"/>
            </a:endParaRPr>
          </a:p>
          <a:p>
            <a:pPr marL="0" indent="0">
              <a:buNone/>
            </a:pPr>
            <a:r>
              <a:rPr lang="kk-KZ" sz="4400" b="1" dirty="0" smtClean="0">
                <a:solidFill>
                  <a:srgbClr val="002060"/>
                </a:solidFill>
                <a:latin typeface="Times New Roman" panose="02020603050405020304" pitchFamily="18" charset="0"/>
                <a:cs typeface="Times New Roman" panose="02020603050405020304" pitchFamily="18" charset="0"/>
              </a:rPr>
              <a:t>2</a:t>
            </a:r>
            <a:r>
              <a:rPr lang="kk-KZ" sz="4400" b="1" dirty="0">
                <a:solidFill>
                  <a:srgbClr val="002060"/>
                </a:solidFill>
                <a:latin typeface="Times New Roman" panose="02020603050405020304" pitchFamily="18" charset="0"/>
                <a:cs typeface="Times New Roman" panose="02020603050405020304" pitchFamily="18" charset="0"/>
              </a:rPr>
              <a:t>. Тараптардың құқықтары мен </a:t>
            </a:r>
            <a:r>
              <a:rPr lang="kk-KZ" sz="4400" b="1" dirty="0" smtClean="0">
                <a:solidFill>
                  <a:srgbClr val="002060"/>
                </a:solidFill>
                <a:latin typeface="Times New Roman" panose="02020603050405020304" pitchFamily="18" charset="0"/>
                <a:cs typeface="Times New Roman" panose="02020603050405020304" pitchFamily="18" charset="0"/>
              </a:rPr>
              <a:t>міндеттері</a:t>
            </a:r>
            <a:endParaRPr lang="ru-RU" sz="4400" dirty="0" smtClean="0">
              <a:solidFill>
                <a:srgbClr val="002060"/>
              </a:solidFill>
              <a:latin typeface="Times New Roman" panose="02020603050405020304" pitchFamily="18" charset="0"/>
              <a:cs typeface="Times New Roman" panose="02020603050405020304" pitchFamily="18" charset="0"/>
            </a:endParaRPr>
          </a:p>
          <a:p>
            <a:pPr marL="0" indent="0">
              <a:buNone/>
            </a:pPr>
            <a:r>
              <a:rPr lang="kk-KZ" sz="4400" dirty="0" smtClean="0">
                <a:solidFill>
                  <a:srgbClr val="002060"/>
                </a:solidFill>
                <a:latin typeface="Times New Roman" panose="02020603050405020304" pitchFamily="18" charset="0"/>
                <a:cs typeface="Times New Roman" panose="02020603050405020304" pitchFamily="18" charset="0"/>
              </a:rPr>
              <a:t> </a:t>
            </a:r>
            <a:r>
              <a:rPr lang="kk-KZ" sz="4400" dirty="0">
                <a:solidFill>
                  <a:srgbClr val="002060"/>
                </a:solidFill>
                <a:latin typeface="Times New Roman" panose="02020603050405020304" pitchFamily="18" charset="0"/>
                <a:cs typeface="Times New Roman" panose="02020603050405020304" pitchFamily="18" charset="0"/>
              </a:rPr>
              <a:t>2.1. Білім беру ұйымы</a:t>
            </a:r>
            <a:r>
              <a:rPr lang="kk-KZ" sz="4400" dirty="0" smtClean="0">
                <a:solidFill>
                  <a:srgbClr val="002060"/>
                </a:solidFill>
                <a:latin typeface="Times New Roman" panose="02020603050405020304" pitchFamily="18" charset="0"/>
                <a:cs typeface="Times New Roman" panose="02020603050405020304" pitchFamily="18" charset="0"/>
              </a:rPr>
              <a:t>:</a:t>
            </a:r>
            <a:endParaRPr lang="ru-RU" sz="4400" dirty="0" smtClean="0">
              <a:solidFill>
                <a:srgbClr val="002060"/>
              </a:solidFill>
              <a:latin typeface="Times New Roman" panose="02020603050405020304" pitchFamily="18" charset="0"/>
              <a:cs typeface="Times New Roman" panose="02020603050405020304" pitchFamily="18" charset="0"/>
            </a:endParaRPr>
          </a:p>
          <a:p>
            <a:pPr marL="0" indent="0">
              <a:buNone/>
            </a:pPr>
            <a:r>
              <a:rPr lang="kk-KZ" sz="4400" dirty="0">
                <a:solidFill>
                  <a:srgbClr val="002060"/>
                </a:solidFill>
                <a:latin typeface="Times New Roman" panose="02020603050405020304" pitchFamily="18" charset="0"/>
                <a:cs typeface="Times New Roman" panose="02020603050405020304" pitchFamily="18" charset="0"/>
              </a:rPr>
              <a:t>  1) осы Келісімге, білім беру ұйымының жарғысына, білім беру ұйымының ішкі тәртіп</a:t>
            </a:r>
            <a:endParaRPr lang="ru-RU" sz="4400" dirty="0">
              <a:solidFill>
                <a:srgbClr val="002060"/>
              </a:solidFill>
              <a:latin typeface="Times New Roman" panose="02020603050405020304" pitchFamily="18" charset="0"/>
              <a:cs typeface="Times New Roman" panose="02020603050405020304" pitchFamily="18" charset="0"/>
            </a:endParaRPr>
          </a:p>
          <a:p>
            <a:pPr marL="0" indent="0">
              <a:buNone/>
            </a:pPr>
            <a:r>
              <a:rPr lang="kk-KZ" sz="4400" dirty="0" smtClean="0">
                <a:solidFill>
                  <a:srgbClr val="002060"/>
                </a:solidFill>
                <a:latin typeface="Times New Roman" panose="02020603050405020304" pitchFamily="18" charset="0"/>
                <a:cs typeface="Times New Roman" panose="02020603050405020304" pitchFamily="18" charset="0"/>
              </a:rPr>
              <a:t> </a:t>
            </a:r>
            <a:r>
              <a:rPr lang="kk-KZ" sz="4400" dirty="0">
                <a:solidFill>
                  <a:srgbClr val="002060"/>
                </a:solidFill>
                <a:latin typeface="Times New Roman" panose="02020603050405020304" pitchFamily="18" charset="0"/>
                <a:cs typeface="Times New Roman" panose="02020603050405020304" pitchFamily="18" charset="0"/>
              </a:rPr>
              <a:t>қағидаларына және білім беру ұйымы қызметін реттейтін білім беру актілеріне сәйкес білім алушыдан адал және тиісті міндеттерді орындауын талап етуге құқылы</a:t>
            </a:r>
            <a:r>
              <a:rPr lang="kk-KZ" sz="4400" dirty="0" smtClean="0">
                <a:solidFill>
                  <a:srgbClr val="002060"/>
                </a:solidFill>
                <a:latin typeface="Times New Roman" panose="02020603050405020304" pitchFamily="18" charset="0"/>
                <a:cs typeface="Times New Roman" panose="02020603050405020304" pitchFamily="18" charset="0"/>
              </a:rPr>
              <a:t>.</a:t>
            </a:r>
            <a:endParaRPr lang="ru-RU" sz="4400" dirty="0" smtClean="0">
              <a:solidFill>
                <a:srgbClr val="002060"/>
              </a:solidFill>
              <a:latin typeface="Times New Roman" panose="02020603050405020304" pitchFamily="18" charset="0"/>
              <a:cs typeface="Times New Roman" panose="02020603050405020304" pitchFamily="18" charset="0"/>
            </a:endParaRPr>
          </a:p>
          <a:p>
            <a:pPr marL="0" indent="0">
              <a:buNone/>
            </a:pPr>
            <a:r>
              <a:rPr lang="kk-KZ" sz="4400" dirty="0" smtClean="0">
                <a:solidFill>
                  <a:srgbClr val="002060"/>
                </a:solidFill>
                <a:latin typeface="Times New Roman" panose="02020603050405020304" pitchFamily="18" charset="0"/>
                <a:cs typeface="Times New Roman" panose="02020603050405020304" pitchFamily="18" charset="0"/>
              </a:rPr>
              <a:t> </a:t>
            </a:r>
            <a:r>
              <a:rPr lang="kk-KZ" sz="4400" dirty="0">
                <a:solidFill>
                  <a:srgbClr val="002060"/>
                </a:solidFill>
                <a:latin typeface="Times New Roman" panose="02020603050405020304" pitchFamily="18" charset="0"/>
                <a:cs typeface="Times New Roman" panose="02020603050405020304" pitchFamily="18" charset="0"/>
              </a:rPr>
              <a:t>2.2.  Білім беру ұйымы өзіне мынадай міндеттемелер алады:</a:t>
            </a:r>
            <a:endParaRPr lang="ru-RU" sz="4400" dirty="0">
              <a:solidFill>
                <a:srgbClr val="002060"/>
              </a:solidFill>
              <a:latin typeface="Times New Roman" panose="02020603050405020304" pitchFamily="18" charset="0"/>
              <a:cs typeface="Times New Roman" panose="02020603050405020304" pitchFamily="18" charset="0"/>
            </a:endParaRPr>
          </a:p>
          <a:p>
            <a:pPr marL="0" indent="0">
              <a:buNone/>
            </a:pPr>
            <a:r>
              <a:rPr lang="kk-KZ" sz="4400" dirty="0" smtClean="0">
                <a:solidFill>
                  <a:srgbClr val="002060"/>
                </a:solidFill>
                <a:latin typeface="Times New Roman" panose="02020603050405020304" pitchFamily="18" charset="0"/>
                <a:cs typeface="Times New Roman" panose="02020603050405020304" pitchFamily="18" charset="0"/>
              </a:rPr>
              <a:t> </a:t>
            </a:r>
            <a:r>
              <a:rPr lang="kk-KZ" sz="4400" dirty="0">
                <a:solidFill>
                  <a:srgbClr val="002060"/>
                </a:solidFill>
                <a:latin typeface="Times New Roman" panose="02020603050405020304" pitchFamily="18" charset="0"/>
                <a:cs typeface="Times New Roman" panose="02020603050405020304" pitchFamily="18" charset="0"/>
              </a:rPr>
              <a:t>1)  күндізгі оқу нысаны бойынша 0105000 «Бастауыш білім беру мамандығы 0105013 «Бастауыш білім беру мұғалімі»    біліктілігі бойынша  оқитын білім алушылардың оқу үдерісінің кестесіне сәйкес  дипломалды практикасына жіберу</a:t>
            </a:r>
            <a:r>
              <a:rPr lang="kk-KZ" sz="4400" dirty="0" smtClean="0">
                <a:solidFill>
                  <a:srgbClr val="002060"/>
                </a:solidFill>
                <a:latin typeface="Times New Roman" panose="02020603050405020304" pitchFamily="18" charset="0"/>
                <a:cs typeface="Times New Roman" panose="02020603050405020304" pitchFamily="18" charset="0"/>
              </a:rPr>
              <a:t>;</a:t>
            </a:r>
            <a:endParaRPr lang="ru-RU" sz="4400" dirty="0" smtClean="0">
              <a:solidFill>
                <a:srgbClr val="002060"/>
              </a:solidFill>
              <a:latin typeface="Times New Roman" panose="02020603050405020304" pitchFamily="18" charset="0"/>
              <a:cs typeface="Times New Roman" panose="02020603050405020304" pitchFamily="18" charset="0"/>
            </a:endParaRPr>
          </a:p>
          <a:p>
            <a:pPr marL="0" indent="0">
              <a:buNone/>
            </a:pPr>
            <a:r>
              <a:rPr lang="kk-KZ" sz="4400" dirty="0">
                <a:solidFill>
                  <a:srgbClr val="002060"/>
                </a:solidFill>
                <a:latin typeface="Times New Roman" panose="02020603050405020304" pitchFamily="18" charset="0"/>
                <a:cs typeface="Times New Roman" panose="02020603050405020304" pitchFamily="18" charset="0"/>
              </a:rPr>
              <a:t>   2) білім алушыларды осы Шартта көрсетілген міндеттер мен жауапкершілікпен таныстыру;</a:t>
            </a:r>
            <a:endParaRPr lang="ru-RU" sz="4400" dirty="0">
              <a:solidFill>
                <a:srgbClr val="002060"/>
              </a:solidFill>
              <a:latin typeface="Times New Roman" panose="02020603050405020304" pitchFamily="18" charset="0"/>
              <a:cs typeface="Times New Roman" panose="02020603050405020304" pitchFamily="18" charset="0"/>
            </a:endParaRPr>
          </a:p>
          <a:p>
            <a:pPr marL="0" indent="0">
              <a:buNone/>
            </a:pPr>
            <a:r>
              <a:rPr lang="kk-KZ" sz="4400" dirty="0" smtClean="0">
                <a:solidFill>
                  <a:srgbClr val="002060"/>
                </a:solidFill>
                <a:latin typeface="Times New Roman" panose="02020603050405020304" pitchFamily="18" charset="0"/>
                <a:cs typeface="Times New Roman" panose="02020603050405020304" pitchFamily="18" charset="0"/>
              </a:rPr>
              <a:t>3</a:t>
            </a:r>
            <a:r>
              <a:rPr lang="kk-KZ" sz="4400" dirty="0">
                <a:solidFill>
                  <a:srgbClr val="002060"/>
                </a:solidFill>
                <a:latin typeface="Times New Roman" panose="02020603050405020304" pitchFamily="18" charset="0"/>
                <a:cs typeface="Times New Roman" panose="02020603050405020304" pitchFamily="18" charset="0"/>
              </a:rPr>
              <a:t>) кәсіптік практиканың бағдарламасын және кәсіптік практикадан өтудің күнтізбелік кестесін кәсіпорынмен бірге әзірлеу және келісу;</a:t>
            </a:r>
            <a:endParaRPr lang="ru-RU" sz="4400" dirty="0">
              <a:solidFill>
                <a:srgbClr val="002060"/>
              </a:solidFill>
              <a:latin typeface="Times New Roman" panose="02020603050405020304" pitchFamily="18" charset="0"/>
              <a:cs typeface="Times New Roman" panose="02020603050405020304" pitchFamily="18" charset="0"/>
            </a:endParaRPr>
          </a:p>
          <a:p>
            <a:pPr marL="0" indent="0">
              <a:buNone/>
            </a:pPr>
            <a:r>
              <a:rPr lang="kk-KZ" sz="4400" dirty="0" smtClean="0">
                <a:solidFill>
                  <a:srgbClr val="002060"/>
                </a:solidFill>
                <a:latin typeface="Times New Roman" panose="02020603050405020304" pitchFamily="18" charset="0"/>
                <a:cs typeface="Times New Roman" panose="02020603050405020304" pitchFamily="18" charset="0"/>
              </a:rPr>
              <a:t>4</a:t>
            </a:r>
            <a:r>
              <a:rPr lang="kk-KZ" sz="4400" dirty="0">
                <a:solidFill>
                  <a:srgbClr val="002060"/>
                </a:solidFill>
                <a:latin typeface="Times New Roman" panose="02020603050405020304" pitchFamily="18" charset="0"/>
                <a:cs typeface="Times New Roman" panose="02020603050405020304" pitchFamily="18" charset="0"/>
              </a:rPr>
              <a:t>) кәсіпорынға кәсіптік практиканың басталуынан екі апта бұрын білім алушылардың санын көрсетіп, кәсіптік практиканың бағдарламасын, практикадан өтудің күнтізбелік кестесін ұсыну</a:t>
            </a:r>
            <a:r>
              <a:rPr lang="kk-KZ" sz="4400" dirty="0" smtClean="0">
                <a:solidFill>
                  <a:srgbClr val="002060"/>
                </a:solidFill>
                <a:latin typeface="Times New Roman" panose="02020603050405020304" pitchFamily="18" charset="0"/>
                <a:cs typeface="Times New Roman" panose="02020603050405020304" pitchFamily="18" charset="0"/>
              </a:rPr>
              <a:t>;</a:t>
            </a:r>
            <a:endParaRPr lang="ru-RU" sz="4400" dirty="0" smtClean="0">
              <a:solidFill>
                <a:srgbClr val="002060"/>
              </a:solidFill>
              <a:latin typeface="Times New Roman" panose="02020603050405020304" pitchFamily="18" charset="0"/>
              <a:cs typeface="Times New Roman" panose="02020603050405020304" pitchFamily="18" charset="0"/>
            </a:endParaRPr>
          </a:p>
          <a:p>
            <a:pPr marL="0" indent="0">
              <a:buNone/>
            </a:pPr>
            <a:r>
              <a:rPr lang="kk-KZ" sz="4400" dirty="0">
                <a:solidFill>
                  <a:srgbClr val="002060"/>
                </a:solidFill>
                <a:latin typeface="Times New Roman" panose="02020603050405020304" pitchFamily="18" charset="0"/>
                <a:cs typeface="Times New Roman" panose="02020603050405020304" pitchFamily="18" charset="0"/>
              </a:rPr>
              <a:t>  5) білім беру ұйымның тиісті мамандықтары бойынша оқытушылар және өндірістік оқыту шеберлері арасынан практика жетекшілерін білім беру ұйымның басшысының бұйрығымен бекіту;</a:t>
            </a:r>
            <a:endParaRPr lang="ru-RU" sz="4400" dirty="0">
              <a:solidFill>
                <a:srgbClr val="002060"/>
              </a:solidFill>
              <a:latin typeface="Times New Roman" panose="02020603050405020304" pitchFamily="18" charset="0"/>
              <a:cs typeface="Times New Roman" panose="02020603050405020304" pitchFamily="18" charset="0"/>
            </a:endParaRPr>
          </a:p>
          <a:p>
            <a:pPr marL="0" indent="0">
              <a:buNone/>
            </a:pPr>
            <a:r>
              <a:rPr lang="kk-KZ" sz="4400" dirty="0">
                <a:solidFill>
                  <a:srgbClr val="002060"/>
                </a:solidFill>
                <a:latin typeface="Times New Roman" panose="02020603050405020304" pitchFamily="18" charset="0"/>
                <a:cs typeface="Times New Roman" panose="02020603050405020304" pitchFamily="18" charset="0"/>
              </a:rPr>
              <a:t>6) кәсіпорынның қызметкерлері үшін міндетті болып табылатын еңбек тәртібін және ішкі тәртіп ережелерін білім алушымен сақталуын қамтамасыз ету;</a:t>
            </a:r>
            <a:endParaRPr lang="ru-RU" sz="4400" dirty="0">
              <a:solidFill>
                <a:srgbClr val="002060"/>
              </a:solidFill>
              <a:latin typeface="Times New Roman" panose="02020603050405020304" pitchFamily="18" charset="0"/>
              <a:cs typeface="Times New Roman" panose="02020603050405020304" pitchFamily="18" charset="0"/>
            </a:endParaRPr>
          </a:p>
          <a:p>
            <a:pPr marL="0" indent="0">
              <a:buNone/>
            </a:pPr>
            <a:r>
              <a:rPr lang="kk-KZ" sz="4400" dirty="0">
                <a:latin typeface="Times New Roman" panose="02020603050405020304" pitchFamily="18" charset="0"/>
                <a:cs typeface="Times New Roman" panose="02020603050405020304" pitchFamily="18" charset="0"/>
              </a:rPr>
              <a:t>    </a:t>
            </a:r>
            <a:endParaRPr lang="ru-RU" sz="4400" dirty="0">
              <a:latin typeface="Times New Roman" panose="02020603050405020304" pitchFamily="18" charset="0"/>
              <a:cs typeface="Times New Roman" panose="02020603050405020304" pitchFamily="18" charset="0"/>
            </a:endParaRPr>
          </a:p>
          <a:p>
            <a:pPr marL="0" indent="0">
              <a:buNone/>
            </a:pPr>
            <a:r>
              <a:rPr lang="kk-KZ" sz="3200" dirty="0">
                <a:latin typeface="Times New Roman" panose="02020603050405020304" pitchFamily="18" charset="0"/>
                <a:cs typeface="Times New Roman" panose="02020603050405020304" pitchFamily="18" charset="0"/>
              </a:rPr>
              <a:t> </a:t>
            </a:r>
            <a:endParaRPr lang="ru-RU" sz="32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80616903"/>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138</TotalTime>
  <Words>1042</Words>
  <Application>Microsoft Office PowerPoint</Application>
  <PresentationFormat>Широкоэкранный</PresentationFormat>
  <Paragraphs>217</Paragraphs>
  <Slides>14</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14</vt:i4>
      </vt:variant>
    </vt:vector>
  </HeadingPairs>
  <TitlesOfParts>
    <vt:vector size="19" baseType="lpstr">
      <vt:lpstr>Arial</vt:lpstr>
      <vt:lpstr>Calibri</vt:lpstr>
      <vt:lpstr>Calibri Light</vt:lpstr>
      <vt:lpstr>Times New Roman</vt:lpstr>
      <vt:lpstr>Тема Office</vt:lpstr>
      <vt:lpstr>Дипломалды практикасына дайындық</vt:lpstr>
      <vt:lpstr>Дипломалды практикасы</vt:lpstr>
      <vt:lpstr>Машықкерге қойылатын талаптар:</vt:lpstr>
      <vt:lpstr>Студент практика процесінде келесі талаптарды орындауы тиіс:</vt:lpstr>
      <vt:lpstr>Практика нәтижелері теріс бағаланған жағдайда, комиссия сәйкессіздік тудырған себептерді талдайды. Бұл ретте ескеріледі:</vt:lpstr>
      <vt:lpstr>Практикадан өтудің қосымша құндылығы болып табылады:</vt:lpstr>
      <vt:lpstr>Практикаға қажетті құжаттар тізбесі</vt:lpstr>
      <vt:lpstr>Презентация PowerPoint</vt:lpstr>
      <vt:lpstr>Техникалық және кәсіптік  білім беру ұйымдары үшін кәсіптік практиканы өткізуге арналған келісім шарт</vt:lpstr>
      <vt:lpstr>Презентация PowerPoint</vt:lpstr>
      <vt:lpstr>Презентация PowerPoint</vt:lpstr>
      <vt:lpstr>Презентация PowerPoint</vt:lpstr>
      <vt:lpstr>Презентация PowerPoint</vt:lpstr>
      <vt:lpstr>Презентация PowerPoint</vt:lpstr>
    </vt:vector>
  </TitlesOfParts>
  <Company>XTreme.ws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Дипломалды практикасына дайындық</dc:title>
  <dc:creator>XTreme.ws</dc:creator>
  <cp:lastModifiedBy>Boss</cp:lastModifiedBy>
  <cp:revision>17</cp:revision>
  <dcterms:created xsi:type="dcterms:W3CDTF">2020-12-25T03:21:33Z</dcterms:created>
  <dcterms:modified xsi:type="dcterms:W3CDTF">2021-01-29T10:28:58Z</dcterms:modified>
</cp:coreProperties>
</file>